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7" r:id="rId1"/>
  </p:sldMasterIdLst>
  <p:notesMasterIdLst>
    <p:notesMasterId r:id="rId25"/>
  </p:notesMasterIdLst>
  <p:sldIdLst>
    <p:sldId id="256" r:id="rId2"/>
    <p:sldId id="272" r:id="rId3"/>
    <p:sldId id="274" r:id="rId4"/>
    <p:sldId id="258" r:id="rId5"/>
    <p:sldId id="259" r:id="rId6"/>
    <p:sldId id="275" r:id="rId7"/>
    <p:sldId id="260" r:id="rId8"/>
    <p:sldId id="276" r:id="rId9"/>
    <p:sldId id="261" r:id="rId10"/>
    <p:sldId id="277" r:id="rId11"/>
    <p:sldId id="262" r:id="rId12"/>
    <p:sldId id="278" r:id="rId13"/>
    <p:sldId id="279" r:id="rId14"/>
    <p:sldId id="280" r:id="rId15"/>
    <p:sldId id="263" r:id="rId16"/>
    <p:sldId id="264" r:id="rId17"/>
    <p:sldId id="265" r:id="rId18"/>
    <p:sldId id="266" r:id="rId19"/>
    <p:sldId id="267" r:id="rId20"/>
    <p:sldId id="268" r:id="rId21"/>
    <p:sldId id="269" r:id="rId22"/>
    <p:sldId id="270" r:id="rId23"/>
    <p:sldId id="271" r:id="rId24"/>
  </p:sldIdLst>
  <p:sldSz cx="9144000" cy="5143500" type="screen16x9"/>
  <p:notesSz cx="6858000" cy="9144000"/>
  <p:embeddedFontLst>
    <p:embeddedFont>
      <p:font typeface="Baskerville Old Face" panose="02020602080505020303" pitchFamily="18" charset="0"/>
      <p:regular r:id="rId26"/>
    </p:embeddedFont>
    <p:embeddedFont>
      <p:font typeface="Fira Sans Condensed" panose="020B0503050000020004" pitchFamily="34" charset="0"/>
      <p:regular r:id="rId27"/>
      <p:bold r:id="rId28"/>
      <p:italic r:id="rId29"/>
      <p:boldItalic r:id="rId30"/>
    </p:embeddedFont>
    <p:embeddedFont>
      <p:font typeface="Fira Sans Condensed Light" panose="020B0403050000020004" pitchFamily="34" charset="0"/>
      <p:regular r:id="rId31"/>
      <p:bold r:id="rId32"/>
      <p:italic r:id="rId33"/>
      <p:boldItalic r:id="rId34"/>
    </p:embeddedFont>
    <p:embeddedFont>
      <p:font typeface="Merriweather" panose="00000500000000000000" pitchFamily="2" charset="0"/>
      <p:regular r:id="rId35"/>
      <p:bold r:id="rId36"/>
      <p:italic r:id="rId37"/>
      <p:boldItalic r:id="rId38"/>
    </p:embeddedFont>
    <p:embeddedFont>
      <p:font typeface="Tw Cen MT" panose="020B0602020104020603" pitchFamily="34" charset="0"/>
      <p:regular r:id="rId39"/>
      <p:bold r:id="rId40"/>
      <p:italic r:id="rId41"/>
      <p:boldItalic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F6ECE0-751D-44F8-A30E-DA824D719EFF}">
  <a:tblStyle styleId="{1CF6ECE0-751D-44F8-A30E-DA824D719E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3" d="100"/>
          <a:sy n="53" d="100"/>
        </p:scale>
        <p:origin x="32" y="6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106aac32b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106aac32b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467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596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959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315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10913c5c2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10913c5c2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10aca1a5a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10aca1a5a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10a270b7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10a270b7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10a270b73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10a270b73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10a270b73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10a270b73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106aac32b9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106aac32b9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1789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0a270b73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0a270b73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10a270b73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10a270b73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10913c5c2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10913c5c2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106aac32b9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106aac32b9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7990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106aac32b9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106aac32b9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106aac32b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106aac32b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106aac32b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106aac32b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914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106aac32b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106aac32b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106aac32b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106aac32b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930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106aac32b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106aac32b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4057651"/>
            <a:ext cx="2057400" cy="273844"/>
          </a:xfrm>
        </p:spPr>
        <p:txBody>
          <a:bodyPr/>
          <a:lstStyle/>
          <a:p>
            <a:fld id="{4AAD347D-5ACD-4C99-B74B-A9C85AD731AF}" type="datetimeFigureOut">
              <a:rPr lang="en-US" smtClean="0"/>
              <a:t>7/4/2022</a:t>
            </a:fld>
            <a:endParaRPr lang="en-US" dirty="0"/>
          </a:p>
        </p:txBody>
      </p:sp>
      <p:sp>
        <p:nvSpPr>
          <p:cNvPr id="5" name="Footer Placeholder 4"/>
          <p:cNvSpPr>
            <a:spLocks noGrp="1"/>
          </p:cNvSpPr>
          <p:nvPr>
            <p:ph type="ftr" sz="quarter" idx="11"/>
          </p:nvPr>
        </p:nvSpPr>
        <p:spPr>
          <a:xfrm>
            <a:off x="1407318" y="4057651"/>
            <a:ext cx="3843665" cy="273844"/>
          </a:xfrm>
        </p:spPr>
        <p:txBody>
          <a:bodyPr/>
          <a:lstStyle/>
          <a:p>
            <a:endParaRPr lang="en-US" dirty="0"/>
          </a:p>
        </p:txBody>
      </p:sp>
      <p:sp>
        <p:nvSpPr>
          <p:cNvPr id="6" name="Slide Number Placeholder 5"/>
          <p:cNvSpPr>
            <a:spLocks noGrp="1"/>
          </p:cNvSpPr>
          <p:nvPr>
            <p:ph type="sldNum" sz="quarter" idx="12"/>
          </p:nvPr>
        </p:nvSpPr>
        <p:spPr>
          <a:xfrm>
            <a:off x="7422684" y="4057650"/>
            <a:ext cx="578317" cy="273844"/>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9922879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7/4/2022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5988166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7/4/2022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1455819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7/4/2022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45013505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7/4/2022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1114254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7/4/2022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388993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7/4/2022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0495748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6730238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104565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extLst>
      <p:ext uri="{BB962C8B-B14F-4D97-AF65-F5344CB8AC3E}">
        <p14:creationId xmlns:p14="http://schemas.microsoft.com/office/powerpoint/2010/main" val="30475110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1305642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0965456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7/4/2022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6231143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7/4/2022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8524028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8" y="2305048"/>
            <a:ext cx="3658793"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05048"/>
            <a:ext cx="3656408"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7/4/2022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6968039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7/4/2022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3685244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7/4/2022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64538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7/4/2022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9209379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7/4/2022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953962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1">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0716" y="0"/>
            <a:ext cx="9040416" cy="51435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4AAD347D-5ACD-4C99-B74B-A9C85AD731AF}" type="datetimeFigureOut">
              <a:rPr lang="en-US" smtClean="0"/>
              <a:t>7/4/2022</a:t>
            </a:fld>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702855820"/>
      </p:ext>
    </p:extLst>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6" r:id="rId18"/>
    <p:sldLayoutId id="2147483767" r:id="rId19"/>
  </p:sldLayoutIdLst>
  <p:hf sldNum="0" hdr="0" ftr="0" dt="0"/>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scherlund.blogspot.com/2015/10/mit-develops-data-science-machine-which.html" TargetMode="Externa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hyperlink" Target="https://www.youtube.com/watch?v=KQW_SDmXgSY" TargetMode="External"/><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hyperlink" Target="http://www.phdeconomics.sssup.it/documents/Lesson15.pdf" TargetMode="External"/><Relationship Id="rId5" Type="http://schemas.openxmlformats.org/officeDocument/2006/relationships/hyperlink" Target="https://en.wikipedia.org/wiki/Autoregressive%E2%80%93moving-average_model" TargetMode="External"/><Relationship Id="rId4" Type="http://schemas.openxmlformats.org/officeDocument/2006/relationships/hyperlink" Target="https://youtu.be/kaXKnjCvEUQ"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98" name="Google Shape;98;p22"/>
          <p:cNvSpPr txBox="1">
            <a:spLocks noGrp="1"/>
          </p:cNvSpPr>
          <p:nvPr>
            <p:ph type="ctrTitle"/>
          </p:nvPr>
        </p:nvSpPr>
        <p:spPr>
          <a:xfrm>
            <a:off x="1074507" y="1142362"/>
            <a:ext cx="6861491" cy="971326"/>
          </a:xfrm>
          <a:prstGeom prst="rect">
            <a:avLst/>
          </a:prstGeom>
        </p:spPr>
        <p:txBody>
          <a:bodyPr spcFirstLastPara="1" wrap="square" lIns="91425" tIns="91425" rIns="91425" bIns="91425" anchor="b" anchorCtr="0">
            <a:noAutofit/>
          </a:bodyPr>
          <a:lstStyle/>
          <a:p>
            <a:pPr marL="0" lvl="0" indent="0" algn="ctr">
              <a:lnSpc>
                <a:spcPct val="115000"/>
              </a:lnSpc>
              <a:spcBef>
                <a:spcPts val="0"/>
              </a:spcBef>
              <a:buClr>
                <a:srgbClr val="F2F2F2"/>
              </a:buClr>
              <a:buSzPts val="2200"/>
              <a:buFont typeface="Fira Sans Condensed Light"/>
              <a:buNone/>
            </a:pPr>
            <a:r>
              <a:rPr lang="en" sz="3200" cap="none" dirty="0">
                <a:solidFill>
                  <a:srgbClr val="FFFF00"/>
                </a:solidFill>
                <a:latin typeface="Merriweather" panose="00000500000000000000" pitchFamily="2" charset="0"/>
                <a:cs typeface="Mangal" panose="02040503050203030202" pitchFamily="18" charset="0"/>
                <a:sym typeface="Rajdhani"/>
              </a:rPr>
              <a:t>TIME SERIES FORECASTING</a:t>
            </a:r>
            <a:endParaRPr sz="3200" cap="none" dirty="0">
              <a:solidFill>
                <a:srgbClr val="FFFF00"/>
              </a:solidFill>
              <a:latin typeface="Merriweather" panose="00000500000000000000" pitchFamily="2" charset="0"/>
              <a:cs typeface="Mangal" panose="02040503050203030202" pitchFamily="18" charset="0"/>
              <a:sym typeface="Rajdhani"/>
            </a:endParaRPr>
          </a:p>
          <a:p>
            <a:pPr marL="0" lvl="0" indent="0" algn="ctr">
              <a:lnSpc>
                <a:spcPct val="115000"/>
              </a:lnSpc>
              <a:spcBef>
                <a:spcPts val="0"/>
              </a:spcBef>
              <a:buClr>
                <a:srgbClr val="F2F2F2"/>
              </a:buClr>
              <a:buSzPts val="2200"/>
              <a:buFont typeface="Fira Sans Condensed Light"/>
              <a:buNone/>
            </a:pPr>
            <a:r>
              <a:rPr lang="en" sz="3200" cap="none" dirty="0">
                <a:solidFill>
                  <a:srgbClr val="FFFF00"/>
                </a:solidFill>
                <a:latin typeface="Merriweather" panose="00000500000000000000" pitchFamily="2" charset="0"/>
                <a:cs typeface="Mangal" panose="02040503050203030202" pitchFamily="18" charset="0"/>
                <a:sym typeface="Rajdhani"/>
              </a:rPr>
              <a:t>ARMA MODEL</a:t>
            </a:r>
            <a:endParaRPr sz="3200" cap="none" dirty="0">
              <a:solidFill>
                <a:srgbClr val="FFFF00"/>
              </a:solidFill>
              <a:latin typeface="Merriweather" panose="00000500000000000000" pitchFamily="2" charset="0"/>
              <a:cs typeface="Mangal" panose="02040503050203030202" pitchFamily="18" charset="0"/>
              <a:sym typeface="Rajdhani"/>
            </a:endParaRPr>
          </a:p>
        </p:txBody>
      </p:sp>
      <p:sp>
        <p:nvSpPr>
          <p:cNvPr id="2" name="TextBox 1">
            <a:extLst>
              <a:ext uri="{FF2B5EF4-FFF2-40B4-BE49-F238E27FC236}">
                <a16:creationId xmlns:a16="http://schemas.microsoft.com/office/drawing/2014/main" id="{03CF2ADC-8993-439F-A7AD-5DE31DDDFF16}"/>
              </a:ext>
            </a:extLst>
          </p:cNvPr>
          <p:cNvSpPr txBox="1"/>
          <p:nvPr/>
        </p:nvSpPr>
        <p:spPr>
          <a:xfrm>
            <a:off x="1388612" y="3127566"/>
            <a:ext cx="3567295" cy="458074"/>
          </a:xfrm>
          <a:prstGeom prst="rect">
            <a:avLst/>
          </a:prstGeom>
          <a:noFill/>
        </p:spPr>
        <p:txBody>
          <a:bodyPr wrap="square" rtlCol="0">
            <a:spAutoFit/>
          </a:bodyPr>
          <a:lstStyle/>
          <a:p>
            <a:pPr>
              <a:lnSpc>
                <a:spcPct val="150000"/>
              </a:lnSpc>
            </a:pPr>
            <a:r>
              <a:rPr lang="en-IN" dirty="0">
                <a:solidFill>
                  <a:schemeClr val="accent6">
                    <a:lumMod val="20000"/>
                    <a:lumOff val="80000"/>
                  </a:schemeClr>
                </a:solidFill>
                <a:latin typeface="Times New Roman" panose="02020603050405020304" pitchFamily="18" charset="0"/>
                <a:cs typeface="Times New Roman" panose="02020603050405020304" pitchFamily="18" charset="0"/>
              </a:rPr>
              <a:t>     PIYUSH JANGID (20CE10043)</a:t>
            </a:r>
          </a:p>
        </p:txBody>
      </p:sp>
      <p:pic>
        <p:nvPicPr>
          <p:cNvPr id="5" name="Picture 4">
            <a:extLst>
              <a:ext uri="{FF2B5EF4-FFF2-40B4-BE49-F238E27FC236}">
                <a16:creationId xmlns:a16="http://schemas.microsoft.com/office/drawing/2014/main" id="{2C91AB20-7891-4832-A5AF-F7DEEA6A727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199777" y="2480280"/>
            <a:ext cx="3441216" cy="22793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5" name="Google Shape;135;p27"/>
          <p:cNvSpPr txBox="1">
            <a:spLocks noGrp="1"/>
          </p:cNvSpPr>
          <p:nvPr>
            <p:ph type="subTitle" idx="1"/>
          </p:nvPr>
        </p:nvSpPr>
        <p:spPr>
          <a:xfrm>
            <a:off x="990355" y="521873"/>
            <a:ext cx="7357907" cy="4252551"/>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0"/>
              </a:spcBef>
              <a:spcAft>
                <a:spcPts val="0"/>
              </a:spcAft>
              <a:buNone/>
            </a:pPr>
            <a:r>
              <a:rPr lang="en-IN" sz="4000" dirty="0">
                <a:solidFill>
                  <a:schemeClr val="tx2"/>
                </a:solidFill>
                <a:latin typeface="Baskerville Old Face" panose="02020602080505020303" pitchFamily="18" charset="0"/>
                <a:cs typeface="Mangal" panose="02040503050203030202" pitchFamily="18" charset="0"/>
              </a:rPr>
              <a:t>Box-Jenkins (BJ) Methodology : </a:t>
            </a:r>
            <a:endParaRPr sz="4000" dirty="0">
              <a:solidFill>
                <a:schemeClr val="tx2"/>
              </a:solidFill>
              <a:latin typeface="Baskerville Old Face" panose="02020602080505020303" pitchFamily="18" charset="0"/>
              <a:cs typeface="Mangal" panose="02040503050203030202" pitchFamily="18" charset="0"/>
            </a:endParaRPr>
          </a:p>
          <a:p>
            <a:pPr marL="0" lvl="0" indent="0" algn="l" rtl="0">
              <a:spcBef>
                <a:spcPts val="0"/>
              </a:spcBef>
              <a:spcAft>
                <a:spcPts val="0"/>
              </a:spcAft>
              <a:buNone/>
            </a:pPr>
            <a:r>
              <a:rPr lang="en" sz="4000" baseline="-25000" dirty="0">
                <a:latin typeface="Baskerville Old Face" panose="02020602080505020303" pitchFamily="18" charset="0"/>
              </a:rPr>
              <a:t> </a:t>
            </a:r>
            <a:r>
              <a:rPr lang="en" sz="4000" b="1" baseline="-25000" dirty="0">
                <a:latin typeface="Baskerville Old Face" panose="02020602080505020303" pitchFamily="18" charset="0"/>
              </a:rPr>
              <a:t>Steps:</a:t>
            </a:r>
          </a:p>
          <a:p>
            <a:pPr marL="0" indent="0">
              <a:buNone/>
            </a:pPr>
            <a:r>
              <a:rPr lang="en" sz="4000" baseline="-25000" dirty="0">
                <a:latin typeface="Baskerville Old Face" panose="02020602080505020303" pitchFamily="18" charset="0"/>
              </a:rPr>
              <a:t>(1) Identification </a:t>
            </a:r>
          </a:p>
          <a:p>
            <a:pPr marL="0" indent="0">
              <a:buNone/>
            </a:pPr>
            <a:r>
              <a:rPr lang="en" sz="4000" baseline="-25000" dirty="0">
                <a:latin typeface="Baskerville Old Face" panose="02020602080505020303" pitchFamily="18" charset="0"/>
              </a:rPr>
              <a:t>(2) Model estimation</a:t>
            </a:r>
          </a:p>
          <a:p>
            <a:pPr marL="0" indent="0">
              <a:buNone/>
            </a:pPr>
            <a:r>
              <a:rPr lang="en" sz="4000" baseline="-25000" dirty="0">
                <a:latin typeface="Baskerville Old Face" panose="02020602080505020303" pitchFamily="18" charset="0"/>
              </a:rPr>
              <a:t>(3) Diagnostic test </a:t>
            </a:r>
          </a:p>
          <a:p>
            <a:pPr marL="571500" indent="-571500"/>
            <a:endParaRPr lang="en" sz="4000" baseline="-25000" dirty="0">
              <a:latin typeface="Baskerville Old Face" panose="02020602080505020303" pitchFamily="18" charset="0"/>
            </a:endParaRPr>
          </a:p>
          <a:p>
            <a:pPr marL="0" indent="0">
              <a:buNone/>
            </a:pPr>
            <a:r>
              <a:rPr lang="en" sz="4000" baseline="-25000" dirty="0">
                <a:latin typeface="Baskerville Old Face" panose="02020602080505020303" pitchFamily="18" charset="0"/>
              </a:rPr>
              <a:t>    Then we can do forecasting </a:t>
            </a:r>
            <a:endParaRPr sz="4000" baseline="-25000" dirty="0">
              <a:latin typeface="Baskerville Old Face" panose="02020602080505020303" pitchFamily="18" charset="0"/>
            </a:endParaRPr>
          </a:p>
          <a:p>
            <a:pPr marL="0" indent="0">
              <a:buNone/>
            </a:pPr>
            <a:r>
              <a:rPr lang="en" sz="4000" dirty="0">
                <a:latin typeface="Baskerville Old Face" panose="02020602080505020303" pitchFamily="18" charset="0"/>
              </a:rPr>
              <a:t>           </a:t>
            </a:r>
          </a:p>
          <a:p>
            <a:pPr marL="0" lvl="0" indent="0" algn="l" rtl="0">
              <a:spcBef>
                <a:spcPts val="0"/>
              </a:spcBef>
              <a:spcAft>
                <a:spcPts val="0"/>
              </a:spcAft>
              <a:buNone/>
            </a:pPr>
            <a:endParaRPr sz="2200" dirty="0"/>
          </a:p>
        </p:txBody>
      </p:sp>
    </p:spTree>
    <p:extLst>
      <p:ext uri="{BB962C8B-B14F-4D97-AF65-F5344CB8AC3E}">
        <p14:creationId xmlns:p14="http://schemas.microsoft.com/office/powerpoint/2010/main" val="2321781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title"/>
          </p:nvPr>
        </p:nvSpPr>
        <p:spPr>
          <a:xfrm>
            <a:off x="2233650" y="385025"/>
            <a:ext cx="4676700" cy="6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00" dirty="0">
                <a:latin typeface="Baskerville Old Face" panose="02020602080505020303" pitchFamily="18" charset="0"/>
              </a:rPr>
              <a:t>Identification</a:t>
            </a:r>
            <a:endParaRPr sz="3600" dirty="0">
              <a:latin typeface="Baskerville Old Face" panose="02020602080505020303" pitchFamily="18" charset="0"/>
            </a:endParaRPr>
          </a:p>
        </p:txBody>
      </p:sp>
      <p:sp>
        <p:nvSpPr>
          <p:cNvPr id="142" name="Google Shape;142;p28"/>
          <p:cNvSpPr txBox="1">
            <a:spLocks noGrp="1"/>
          </p:cNvSpPr>
          <p:nvPr>
            <p:ph type="subTitle"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457200" lvl="0" indent="-368300" algn="just" rtl="0">
              <a:spcBef>
                <a:spcPts val="0"/>
              </a:spcBef>
              <a:spcAft>
                <a:spcPts val="0"/>
              </a:spcAft>
              <a:buClr>
                <a:srgbClr val="F2F2F2"/>
              </a:buClr>
              <a:buSzPts val="2200"/>
              <a:buChar char="●"/>
            </a:pPr>
            <a:r>
              <a:rPr lang="en" sz="1800" dirty="0">
                <a:solidFill>
                  <a:schemeClr val="tx2"/>
                </a:solidFill>
                <a:latin typeface="Merriweather" panose="00000500000000000000" pitchFamily="2" charset="0"/>
                <a:cs typeface="Mangal" panose="02040503050203030202" pitchFamily="18" charset="0"/>
              </a:rPr>
              <a:t>The value of p and q in ARMA(p,q) model is determind by some criterion such as partial auto correalation Function (PACF) and Autocorrelation Function (ACF).</a:t>
            </a:r>
          </a:p>
          <a:p>
            <a:pPr marL="88900" lvl="0" indent="0" algn="just" rtl="0">
              <a:spcBef>
                <a:spcPts val="0"/>
              </a:spcBef>
              <a:spcAft>
                <a:spcPts val="0"/>
              </a:spcAft>
              <a:buClr>
                <a:srgbClr val="F2F2F2"/>
              </a:buClr>
              <a:buSzPts val="2200"/>
              <a:buNone/>
            </a:pPr>
            <a:endParaRPr lang="en" sz="1800" dirty="0">
              <a:solidFill>
                <a:schemeClr val="tx2"/>
              </a:solidFill>
              <a:latin typeface="Merriweather" panose="00000500000000000000" pitchFamily="2" charset="0"/>
              <a:cs typeface="Mangal" panose="02040503050203030202" pitchFamily="18" charset="0"/>
            </a:endParaRPr>
          </a:p>
          <a:p>
            <a:pPr indent="-368300" algn="just">
              <a:buClr>
                <a:srgbClr val="F2F2F2"/>
              </a:buClr>
              <a:buSzPts val="2200"/>
            </a:pPr>
            <a:r>
              <a:rPr lang="en-IN" sz="1800" b="1" u="sng" dirty="0">
                <a:solidFill>
                  <a:schemeClr val="tx2"/>
                </a:solidFill>
                <a:latin typeface="Merriweather" panose="00000500000000000000" pitchFamily="2" charset="0"/>
                <a:cs typeface="Mangal" panose="02040503050203030202" pitchFamily="18" charset="0"/>
              </a:rPr>
              <a:t>PACF</a:t>
            </a:r>
            <a:r>
              <a:rPr lang="en-IN" sz="1800" b="1" dirty="0">
                <a:solidFill>
                  <a:schemeClr val="tx2"/>
                </a:solidFill>
                <a:latin typeface="Merriweather" panose="00000500000000000000" pitchFamily="2" charset="0"/>
                <a:cs typeface="Mangal" panose="02040503050203030202" pitchFamily="18" charset="0"/>
              </a:rPr>
              <a:t> : </a:t>
            </a:r>
            <a:r>
              <a:rPr lang="en-IN" sz="1800" dirty="0">
                <a:solidFill>
                  <a:schemeClr val="tx2"/>
                </a:solidFill>
                <a:latin typeface="Merriweather" panose="00000500000000000000" pitchFamily="2" charset="0"/>
                <a:cs typeface="Mangal" panose="02040503050203030202" pitchFamily="18" charset="0"/>
              </a:rPr>
              <a:t>It gives the correlation between the dependent variable and its lag values while keeping the effect of shorter lags constant. The first correlation value for </a:t>
            </a:r>
            <a:r>
              <a:rPr lang="en-IN" sz="1800" dirty="0" err="1">
                <a:solidFill>
                  <a:schemeClr val="tx2"/>
                </a:solidFill>
                <a:latin typeface="Merriweather" panose="00000500000000000000" pitchFamily="2" charset="0"/>
                <a:cs typeface="Mangal" panose="02040503050203030202" pitchFamily="18" charset="0"/>
              </a:rPr>
              <a:t>Y­t</a:t>
            </a:r>
            <a:r>
              <a:rPr lang="en-IN" sz="1800" dirty="0">
                <a:solidFill>
                  <a:schemeClr val="tx2"/>
                </a:solidFill>
                <a:latin typeface="Merriweather" panose="00000500000000000000" pitchFamily="2" charset="0"/>
                <a:cs typeface="Mangal" panose="02040503050203030202" pitchFamily="18" charset="0"/>
              </a:rPr>
              <a:t> &amp; Yt-1 then </a:t>
            </a:r>
            <a:r>
              <a:rPr lang="en-IN" sz="1800" dirty="0" err="1">
                <a:solidFill>
                  <a:schemeClr val="tx2"/>
                </a:solidFill>
                <a:latin typeface="Merriweather" panose="00000500000000000000" pitchFamily="2" charset="0"/>
                <a:cs typeface="Mangal" panose="02040503050203030202" pitchFamily="18" charset="0"/>
              </a:rPr>
              <a:t>Yt</a:t>
            </a:r>
            <a:r>
              <a:rPr lang="en-IN" sz="1800" dirty="0">
                <a:solidFill>
                  <a:schemeClr val="tx2"/>
                </a:solidFill>
                <a:latin typeface="Merriweather" panose="00000500000000000000" pitchFamily="2" charset="0"/>
                <a:cs typeface="Mangal" panose="02040503050203030202" pitchFamily="18" charset="0"/>
              </a:rPr>
              <a:t> &amp;Yt-3 and so forth. The correlation between </a:t>
            </a:r>
            <a:r>
              <a:rPr lang="en-IN" sz="1800" dirty="0" err="1">
                <a:solidFill>
                  <a:schemeClr val="tx2"/>
                </a:solidFill>
                <a:latin typeface="Merriweather" panose="00000500000000000000" pitchFamily="2" charset="0"/>
                <a:cs typeface="Mangal" panose="02040503050203030202" pitchFamily="18" charset="0"/>
              </a:rPr>
              <a:t>Yt</a:t>
            </a:r>
            <a:r>
              <a:rPr lang="en-IN" sz="1800" dirty="0">
                <a:solidFill>
                  <a:schemeClr val="tx2"/>
                </a:solidFill>
                <a:latin typeface="Merriweather" panose="00000500000000000000" pitchFamily="2" charset="0"/>
                <a:cs typeface="Mangal" panose="02040503050203030202" pitchFamily="18" charset="0"/>
              </a:rPr>
              <a:t> &amp; Yt-2 does not include the effect of </a:t>
            </a:r>
            <a:r>
              <a:rPr lang="en-IN" sz="1800" dirty="0" err="1">
                <a:solidFill>
                  <a:schemeClr val="tx2"/>
                </a:solidFill>
                <a:latin typeface="Merriweather" panose="00000500000000000000" pitchFamily="2" charset="0"/>
                <a:cs typeface="Mangal" panose="02040503050203030202" pitchFamily="18" charset="0"/>
              </a:rPr>
              <a:t>Yt</a:t>
            </a:r>
            <a:r>
              <a:rPr lang="en-IN" sz="1800" dirty="0">
                <a:solidFill>
                  <a:schemeClr val="tx2"/>
                </a:solidFill>
                <a:latin typeface="Merriweather" panose="00000500000000000000" pitchFamily="2" charset="0"/>
                <a:cs typeface="Mangal" panose="02040503050203030202" pitchFamily="18" charset="0"/>
              </a:rPr>
              <a:t> &amp; Yt-1 , That is why it is known as partial Autocorrelation Function.</a:t>
            </a:r>
          </a:p>
          <a:p>
            <a:pPr marL="88900" lvl="0" indent="0" algn="l" rtl="0">
              <a:spcBef>
                <a:spcPts val="0"/>
              </a:spcBef>
              <a:spcAft>
                <a:spcPts val="0"/>
              </a:spcAft>
              <a:buClr>
                <a:srgbClr val="F2F2F2"/>
              </a:buClr>
              <a:buSzPts val="2200"/>
              <a:buNone/>
            </a:pPr>
            <a:r>
              <a:rPr lang="en" sz="1800" dirty="0">
                <a:solidFill>
                  <a:schemeClr val="tx2"/>
                </a:solidFill>
                <a:latin typeface="Merriweather" panose="00000500000000000000" pitchFamily="2" charset="0"/>
                <a:cs typeface="Mangal" panose="02040503050203030202" pitchFamily="18" charset="0"/>
              </a:rPr>
              <a:t> </a:t>
            </a:r>
            <a:endParaRPr sz="1800" dirty="0">
              <a:solidFill>
                <a:schemeClr val="tx2"/>
              </a:solidFill>
              <a:latin typeface="Merriweather" panose="00000500000000000000" pitchFamily="2" charset="0"/>
              <a:cs typeface="Mangal" panose="02040503050203030202" pitchFamily="18" charset="0"/>
            </a:endParaRPr>
          </a:p>
        </p:txBody>
      </p:sp>
      <p:cxnSp>
        <p:nvCxnSpPr>
          <p:cNvPr id="141" name="Google Shape;141;p28"/>
          <p:cNvCxnSpPr/>
          <p:nvPr/>
        </p:nvCxnSpPr>
        <p:spPr>
          <a:xfrm>
            <a:off x="2042850" y="1007825"/>
            <a:ext cx="5058300"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8"/>
          <p:cNvSpPr txBox="1">
            <a:spLocks noGrp="1"/>
          </p:cNvSpPr>
          <p:nvPr>
            <p:ph type="title"/>
          </p:nvPr>
        </p:nvSpPr>
        <p:spPr>
          <a:xfrm>
            <a:off x="719999" y="385025"/>
            <a:ext cx="7256937" cy="6107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00" dirty="0">
                <a:latin typeface="Baskerville Old Face" panose="02020602080505020303" pitchFamily="18" charset="0"/>
              </a:rPr>
              <a:t>Identification(Contd..)</a:t>
            </a:r>
            <a:endParaRPr sz="3600" dirty="0">
              <a:latin typeface="Baskerville Old Face" panose="02020602080505020303" pitchFamily="18" charset="0"/>
            </a:endParaRPr>
          </a:p>
        </p:txBody>
      </p:sp>
      <p:sp>
        <p:nvSpPr>
          <p:cNvPr id="142" name="Google Shape;142;p28"/>
          <p:cNvSpPr txBox="1">
            <a:spLocks noGrp="1"/>
          </p:cNvSpPr>
          <p:nvPr>
            <p:ph type="subTitle" idx="1"/>
          </p:nvPr>
        </p:nvSpPr>
        <p:spPr>
          <a:xfrm>
            <a:off x="360947" y="1152475"/>
            <a:ext cx="8217569" cy="3606000"/>
          </a:xfrm>
          <a:prstGeom prst="rect">
            <a:avLst/>
          </a:prstGeom>
          <a:solidFill>
            <a:schemeClr val="dk1">
              <a:alpha val="56699"/>
            </a:schemeClr>
          </a:solidFill>
        </p:spPr>
        <p:txBody>
          <a:bodyPr spcFirstLastPara="1" wrap="square" lIns="234000" tIns="234000" rIns="234000" bIns="91425" anchor="t" anchorCtr="0">
            <a:noAutofit/>
          </a:bodyPr>
          <a:lstStyle/>
          <a:p>
            <a:pPr marL="457200" lvl="0" indent="-368300" algn="just" rtl="0">
              <a:spcBef>
                <a:spcPts val="0"/>
              </a:spcBef>
              <a:spcAft>
                <a:spcPts val="0"/>
              </a:spcAft>
              <a:buClr>
                <a:srgbClr val="F2F2F2"/>
              </a:buClr>
              <a:buSzPts val="2200"/>
              <a:buChar char="●"/>
            </a:pPr>
            <a:r>
              <a:rPr lang="en-IN" sz="1800" b="1" u="sng" dirty="0">
                <a:solidFill>
                  <a:schemeClr val="tx2"/>
                </a:solidFill>
                <a:latin typeface="Merriweather" panose="00000500000000000000" pitchFamily="2" charset="0"/>
                <a:cs typeface="Mangal" panose="02040503050203030202" pitchFamily="18" charset="0"/>
              </a:rPr>
              <a:t>ACF</a:t>
            </a:r>
            <a:r>
              <a:rPr lang="en-IN" sz="1800" b="1" dirty="0">
                <a:solidFill>
                  <a:schemeClr val="tx2"/>
                </a:solidFill>
                <a:latin typeface="Merriweather" panose="00000500000000000000" pitchFamily="2" charset="0"/>
                <a:cs typeface="Mangal" panose="02040503050203030202" pitchFamily="18" charset="0"/>
              </a:rPr>
              <a:t> :</a:t>
            </a:r>
            <a:r>
              <a:rPr lang="en-IN" sz="1800" dirty="0">
                <a:solidFill>
                  <a:schemeClr val="tx2"/>
                </a:solidFill>
                <a:latin typeface="Merriweather" panose="00000500000000000000" pitchFamily="2" charset="0"/>
                <a:cs typeface="Mangal" panose="02040503050203030202" pitchFamily="18" charset="0"/>
              </a:rPr>
              <a:t> It gives correlation between the dependent variable and the same variable with different lags, but the effect of shorter lags in not kept constant. This means that the effect of shorter lag is included in the numbers given with the autocorrelation functions. The correlation between </a:t>
            </a:r>
            <a:r>
              <a:rPr lang="en-IN" sz="1800" dirty="0" err="1">
                <a:solidFill>
                  <a:schemeClr val="tx2"/>
                </a:solidFill>
                <a:latin typeface="Merriweather" panose="00000500000000000000" pitchFamily="2" charset="0"/>
                <a:cs typeface="Mangal" panose="02040503050203030202" pitchFamily="18" charset="0"/>
              </a:rPr>
              <a:t>Yt</a:t>
            </a:r>
            <a:r>
              <a:rPr lang="en-IN" sz="1800" dirty="0">
                <a:solidFill>
                  <a:schemeClr val="tx2"/>
                </a:solidFill>
                <a:latin typeface="Merriweather" panose="00000500000000000000" pitchFamily="2" charset="0"/>
                <a:cs typeface="Mangal" panose="02040503050203030202" pitchFamily="18" charset="0"/>
              </a:rPr>
              <a:t> &amp;Yt-2 includes the effect of correlation between </a:t>
            </a:r>
            <a:r>
              <a:rPr lang="en-IN" sz="1800" dirty="0" err="1">
                <a:solidFill>
                  <a:schemeClr val="tx2"/>
                </a:solidFill>
                <a:latin typeface="Merriweather" panose="00000500000000000000" pitchFamily="2" charset="0"/>
                <a:cs typeface="Mangal" panose="02040503050203030202" pitchFamily="18" charset="0"/>
              </a:rPr>
              <a:t>Yt</a:t>
            </a:r>
            <a:r>
              <a:rPr lang="en-IN" sz="1800" dirty="0">
                <a:solidFill>
                  <a:schemeClr val="tx2"/>
                </a:solidFill>
                <a:latin typeface="Merriweather" panose="00000500000000000000" pitchFamily="2" charset="0"/>
                <a:cs typeface="Mangal" panose="02040503050203030202" pitchFamily="18" charset="0"/>
              </a:rPr>
              <a:t> &amp; Yt-1. This is the opposite of the PACF used earlier where the effect of shorter lags is not included.</a:t>
            </a:r>
          </a:p>
          <a:p>
            <a:pPr marL="457200" indent="-368300" algn="just">
              <a:buClr>
                <a:srgbClr val="F2F2F2"/>
              </a:buClr>
              <a:buSzPts val="2200"/>
              <a:buFont typeface="Arial" panose="020B0604020202020204" pitchFamily="34" charset="0"/>
              <a:buChar char="●"/>
            </a:pPr>
            <a:r>
              <a:rPr lang="en-IN" sz="1800" dirty="0">
                <a:solidFill>
                  <a:schemeClr val="tx2"/>
                </a:solidFill>
                <a:latin typeface="Merriweather" panose="00000500000000000000" pitchFamily="2" charset="0"/>
                <a:cs typeface="Mangal" panose="02040503050203030202" pitchFamily="18" charset="0"/>
              </a:rPr>
              <a:t>We determine the optional number of lagged error terms to include in a moving average model by its autocorrelation function (ACF) . ACF is different from PACF used with autoregressive model</a:t>
            </a:r>
            <a:endParaRPr lang="en" sz="1800" dirty="0">
              <a:solidFill>
                <a:schemeClr val="tx2"/>
              </a:solidFill>
              <a:latin typeface="Merriweather" panose="00000500000000000000" pitchFamily="2" charset="0"/>
              <a:cs typeface="Mangal" panose="02040503050203030202" pitchFamily="18" charset="0"/>
            </a:endParaRPr>
          </a:p>
          <a:p>
            <a:pPr marL="457200" lvl="0" indent="-368300" algn="just" rtl="0">
              <a:spcBef>
                <a:spcPts val="0"/>
              </a:spcBef>
              <a:spcAft>
                <a:spcPts val="0"/>
              </a:spcAft>
              <a:buClr>
                <a:srgbClr val="F2F2F2"/>
              </a:buClr>
              <a:buSzPts val="2200"/>
              <a:buChar char="●"/>
            </a:pPr>
            <a:endParaRPr lang="en-IN" sz="1800" dirty="0">
              <a:solidFill>
                <a:schemeClr val="tx2"/>
              </a:solidFill>
              <a:latin typeface="Merriweather" panose="00000500000000000000" pitchFamily="2" charset="0"/>
              <a:cs typeface="Mangal" panose="02040503050203030202" pitchFamily="18" charset="0"/>
            </a:endParaRPr>
          </a:p>
          <a:p>
            <a:pPr marL="88900" lvl="0" indent="0" algn="l" rtl="0">
              <a:spcBef>
                <a:spcPts val="0"/>
              </a:spcBef>
              <a:spcAft>
                <a:spcPts val="0"/>
              </a:spcAft>
              <a:buClr>
                <a:srgbClr val="F2F2F2"/>
              </a:buClr>
              <a:buSzPts val="2200"/>
              <a:buNone/>
            </a:pPr>
            <a:r>
              <a:rPr lang="en" sz="1800" dirty="0">
                <a:solidFill>
                  <a:schemeClr val="tx2"/>
                </a:solidFill>
                <a:latin typeface="Merriweather" panose="00000500000000000000" pitchFamily="2" charset="0"/>
                <a:cs typeface="Mangal" panose="02040503050203030202" pitchFamily="18" charset="0"/>
              </a:rPr>
              <a:t> </a:t>
            </a:r>
            <a:endParaRPr sz="1800" dirty="0">
              <a:solidFill>
                <a:schemeClr val="tx2"/>
              </a:solidFill>
              <a:latin typeface="Merriweather" panose="00000500000000000000" pitchFamily="2" charset="0"/>
              <a:cs typeface="Mangal" panose="02040503050203030202" pitchFamily="18" charset="0"/>
            </a:endParaRPr>
          </a:p>
        </p:txBody>
      </p:sp>
      <p:cxnSp>
        <p:nvCxnSpPr>
          <p:cNvPr id="141" name="Google Shape;141;p28"/>
          <p:cNvCxnSpPr>
            <a:cxnSpLocks/>
          </p:cNvCxnSpPr>
          <p:nvPr/>
        </p:nvCxnSpPr>
        <p:spPr>
          <a:xfrm>
            <a:off x="1158705" y="995793"/>
            <a:ext cx="6386840" cy="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835351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8"/>
          <p:cNvSpPr txBox="1">
            <a:spLocks noGrp="1"/>
          </p:cNvSpPr>
          <p:nvPr>
            <p:ph type="title"/>
          </p:nvPr>
        </p:nvSpPr>
        <p:spPr>
          <a:xfrm>
            <a:off x="719999" y="279213"/>
            <a:ext cx="7256937" cy="7119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00" dirty="0">
                <a:latin typeface="Baskerville Old Face" panose="02020602080505020303" pitchFamily="18" charset="0"/>
              </a:rPr>
              <a:t>Model’s Estimation </a:t>
            </a:r>
            <a:endParaRPr sz="3600" dirty="0">
              <a:latin typeface="Baskerville Old Face" panose="02020602080505020303" pitchFamily="18" charset="0"/>
            </a:endParaRPr>
          </a:p>
        </p:txBody>
      </p:sp>
      <p:sp>
        <p:nvSpPr>
          <p:cNvPr id="142" name="Google Shape;142;p28"/>
          <p:cNvSpPr txBox="1">
            <a:spLocks noGrp="1"/>
          </p:cNvSpPr>
          <p:nvPr>
            <p:ph type="subTitle" idx="1"/>
          </p:nvPr>
        </p:nvSpPr>
        <p:spPr>
          <a:xfrm>
            <a:off x="360947" y="1152475"/>
            <a:ext cx="8217569" cy="3606000"/>
          </a:xfrm>
          <a:prstGeom prst="rect">
            <a:avLst/>
          </a:prstGeom>
          <a:solidFill>
            <a:schemeClr val="dk1">
              <a:alpha val="56699"/>
            </a:schemeClr>
          </a:solidFill>
        </p:spPr>
        <p:txBody>
          <a:bodyPr spcFirstLastPara="1" wrap="square" lIns="234000" tIns="234000" rIns="234000" bIns="91425" anchor="t" anchorCtr="0">
            <a:noAutofit/>
          </a:bodyPr>
          <a:lstStyle/>
          <a:p>
            <a:pPr marL="571500" indent="-285750" algn="just">
              <a:buClr>
                <a:srgbClr val="F2F2F2"/>
              </a:buClr>
              <a:buSzPts val="2200"/>
              <a:buFont typeface="Arial" panose="020B0604020202020204" pitchFamily="34" charset="0"/>
              <a:buChar char="•"/>
            </a:pPr>
            <a:r>
              <a:rPr lang="en-IN" sz="1800" dirty="0">
                <a:solidFill>
                  <a:schemeClr val="tx2"/>
                </a:solidFill>
                <a:latin typeface="Merriweather" panose="00000500000000000000" pitchFamily="2" charset="0"/>
                <a:cs typeface="Mangal" panose="02040503050203030202" pitchFamily="18" charset="0"/>
              </a:rPr>
              <a:t>After finding p  (PACF) and q(ACF) here AR(p)  and MA(q) have been found. Keep this think in mind that we have to run all  possible models of AR(1) and MA(1) for forecasting  like.</a:t>
            </a:r>
          </a:p>
          <a:p>
            <a:pPr marL="152400" indent="0" algn="just">
              <a:buClr>
                <a:srgbClr val="F2F2F2"/>
              </a:buClr>
              <a:buSzPts val="2200"/>
            </a:pPr>
            <a:r>
              <a:rPr lang="en-IN" sz="1800" dirty="0">
                <a:solidFill>
                  <a:schemeClr val="tx2"/>
                </a:solidFill>
                <a:latin typeface="Merriweather" panose="00000500000000000000" pitchFamily="2" charset="0"/>
                <a:cs typeface="Mangal" panose="02040503050203030202" pitchFamily="18" charset="0"/>
              </a:rPr>
              <a:t>        </a:t>
            </a:r>
            <a:r>
              <a:rPr lang="en-IN" sz="1800" dirty="0" err="1">
                <a:solidFill>
                  <a:schemeClr val="tx2"/>
                </a:solidFill>
                <a:latin typeface="Merriweather" panose="00000500000000000000" pitchFamily="2" charset="0"/>
                <a:cs typeface="Mangal" panose="02040503050203030202" pitchFamily="18" charset="0"/>
              </a:rPr>
              <a:t>eg.</a:t>
            </a:r>
            <a:r>
              <a:rPr lang="en-IN" sz="1800" dirty="0">
                <a:solidFill>
                  <a:schemeClr val="tx2"/>
                </a:solidFill>
                <a:latin typeface="Merriweather" panose="00000500000000000000" pitchFamily="2" charset="0"/>
                <a:cs typeface="Mangal" panose="02040503050203030202" pitchFamily="18" charset="0"/>
              </a:rPr>
              <a:t> ARMA(p,0) ,ARMA(</a:t>
            </a:r>
            <a:r>
              <a:rPr lang="en-IN" sz="1800" dirty="0" err="1">
                <a:solidFill>
                  <a:schemeClr val="tx2"/>
                </a:solidFill>
                <a:latin typeface="Merriweather" panose="00000500000000000000" pitchFamily="2" charset="0"/>
                <a:cs typeface="Mangal" panose="02040503050203030202" pitchFamily="18" charset="0"/>
              </a:rPr>
              <a:t>p,q</a:t>
            </a:r>
            <a:r>
              <a:rPr lang="en-IN" sz="1800" dirty="0">
                <a:solidFill>
                  <a:schemeClr val="tx2"/>
                </a:solidFill>
                <a:latin typeface="Merriweather" panose="00000500000000000000" pitchFamily="2" charset="0"/>
                <a:cs typeface="Mangal" panose="02040503050203030202" pitchFamily="18" charset="0"/>
              </a:rPr>
              <a:t>) and ARMA(0,q) </a:t>
            </a:r>
          </a:p>
          <a:p>
            <a:pPr marL="571500" indent="-285750" algn="just">
              <a:buClr>
                <a:srgbClr val="F2F2F2"/>
              </a:buClr>
              <a:buSzPts val="2200"/>
              <a:buFont typeface="Arial" panose="020B0604020202020204" pitchFamily="34" charset="0"/>
              <a:buChar char="•"/>
            </a:pPr>
            <a:r>
              <a:rPr lang="en-IN" sz="1800" dirty="0">
                <a:solidFill>
                  <a:schemeClr val="tx2"/>
                </a:solidFill>
                <a:latin typeface="Merriweather" panose="00000500000000000000" pitchFamily="2" charset="0"/>
                <a:cs typeface="Mangal" panose="02040503050203030202" pitchFamily="18" charset="0"/>
              </a:rPr>
              <a:t> We will choose model which has most of following features    1.significant coefficient </a:t>
            </a:r>
          </a:p>
          <a:p>
            <a:pPr marL="152400" indent="0" algn="just">
              <a:buClr>
                <a:srgbClr val="F2F2F2"/>
              </a:buClr>
              <a:buSzPts val="2200"/>
            </a:pPr>
            <a:r>
              <a:rPr lang="en-IN" sz="1800" dirty="0">
                <a:solidFill>
                  <a:schemeClr val="tx2"/>
                </a:solidFill>
                <a:latin typeface="Merriweather" panose="00000500000000000000" pitchFamily="2" charset="0"/>
                <a:cs typeface="Mangal" panose="02040503050203030202" pitchFamily="18" charset="0"/>
              </a:rPr>
              <a:t>       2. SIGMASQ(minimum) – which shows the volatility </a:t>
            </a:r>
          </a:p>
          <a:p>
            <a:pPr marL="152400" indent="0" algn="just">
              <a:buClr>
                <a:srgbClr val="F2F2F2"/>
              </a:buClr>
              <a:buSzPts val="2200"/>
            </a:pPr>
            <a:r>
              <a:rPr lang="en-IN" sz="1800" dirty="0">
                <a:solidFill>
                  <a:schemeClr val="tx2"/>
                </a:solidFill>
                <a:latin typeface="Merriweather" panose="00000500000000000000" pitchFamily="2" charset="0"/>
                <a:cs typeface="Mangal" panose="02040503050203030202" pitchFamily="18" charset="0"/>
              </a:rPr>
              <a:t>       3. Adj. R2 (Maximum)</a:t>
            </a:r>
          </a:p>
          <a:p>
            <a:pPr marL="152400" indent="0" algn="just">
              <a:buClr>
                <a:srgbClr val="F2F2F2"/>
              </a:buClr>
              <a:buSzPts val="2200"/>
            </a:pPr>
            <a:r>
              <a:rPr lang="en-IN" sz="1800" dirty="0">
                <a:solidFill>
                  <a:schemeClr val="tx2"/>
                </a:solidFill>
                <a:latin typeface="Merriweather" panose="00000500000000000000" pitchFamily="2" charset="0"/>
                <a:cs typeface="Mangal" panose="02040503050203030202" pitchFamily="18" charset="0"/>
              </a:rPr>
              <a:t>       4.AIC(Minimum)</a:t>
            </a:r>
          </a:p>
          <a:p>
            <a:pPr marL="152400" indent="0" algn="just">
              <a:buClr>
                <a:srgbClr val="F2F2F2"/>
              </a:buClr>
              <a:buSzPts val="2200"/>
            </a:pPr>
            <a:r>
              <a:rPr lang="en-IN" sz="1800" dirty="0">
                <a:solidFill>
                  <a:schemeClr val="tx2"/>
                </a:solidFill>
                <a:latin typeface="Merriweather" panose="00000500000000000000" pitchFamily="2" charset="0"/>
                <a:cs typeface="Mangal" panose="02040503050203030202" pitchFamily="18" charset="0"/>
              </a:rPr>
              <a:t>        5. SIC(Minimum)</a:t>
            </a:r>
          </a:p>
          <a:p>
            <a:pPr marL="152400" indent="0" algn="just">
              <a:buClr>
                <a:srgbClr val="F2F2F2"/>
              </a:buClr>
              <a:buSzPts val="2200"/>
              <a:buNone/>
            </a:pPr>
            <a:r>
              <a:rPr lang="en-IN" sz="1800" dirty="0">
                <a:solidFill>
                  <a:schemeClr val="tx2"/>
                </a:solidFill>
                <a:latin typeface="Merriweather" panose="00000500000000000000" pitchFamily="2" charset="0"/>
                <a:cs typeface="Mangal" panose="02040503050203030202" pitchFamily="18" charset="0"/>
              </a:rPr>
              <a:t> </a:t>
            </a:r>
            <a:r>
              <a:rPr lang="en" sz="1800" dirty="0">
                <a:solidFill>
                  <a:schemeClr val="tx2"/>
                </a:solidFill>
                <a:latin typeface="Merriweather" panose="00000500000000000000" pitchFamily="2" charset="0"/>
                <a:cs typeface="Mangal" panose="02040503050203030202" pitchFamily="18" charset="0"/>
              </a:rPr>
              <a:t> </a:t>
            </a:r>
            <a:endParaRPr sz="1800" dirty="0">
              <a:solidFill>
                <a:schemeClr val="tx2"/>
              </a:solidFill>
              <a:latin typeface="Merriweather" panose="00000500000000000000" pitchFamily="2" charset="0"/>
              <a:cs typeface="Mangal" panose="02040503050203030202" pitchFamily="18" charset="0"/>
            </a:endParaRPr>
          </a:p>
        </p:txBody>
      </p:sp>
      <p:cxnSp>
        <p:nvCxnSpPr>
          <p:cNvPr id="141" name="Google Shape;141;p28"/>
          <p:cNvCxnSpPr>
            <a:cxnSpLocks/>
          </p:cNvCxnSpPr>
          <p:nvPr/>
        </p:nvCxnSpPr>
        <p:spPr>
          <a:xfrm flipV="1">
            <a:off x="1528653" y="991182"/>
            <a:ext cx="5688825" cy="16643"/>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8133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8"/>
          <p:cNvSpPr txBox="1">
            <a:spLocks noGrp="1"/>
          </p:cNvSpPr>
          <p:nvPr>
            <p:ph type="title"/>
          </p:nvPr>
        </p:nvSpPr>
        <p:spPr>
          <a:xfrm>
            <a:off x="719999" y="385025"/>
            <a:ext cx="7256937" cy="6107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00" dirty="0">
                <a:latin typeface="Baskerville Old Face" panose="02020602080505020303" pitchFamily="18" charset="0"/>
              </a:rPr>
              <a:t>Diagnostic test </a:t>
            </a:r>
            <a:endParaRPr sz="3600" dirty="0">
              <a:latin typeface="Baskerville Old Face" panose="02020602080505020303" pitchFamily="18" charset="0"/>
            </a:endParaRPr>
          </a:p>
        </p:txBody>
      </p:sp>
      <p:sp>
        <p:nvSpPr>
          <p:cNvPr id="142" name="Google Shape;142;p28"/>
          <p:cNvSpPr txBox="1">
            <a:spLocks noGrp="1"/>
          </p:cNvSpPr>
          <p:nvPr>
            <p:ph type="subTitle" idx="1"/>
          </p:nvPr>
        </p:nvSpPr>
        <p:spPr>
          <a:xfrm>
            <a:off x="388868" y="1291333"/>
            <a:ext cx="8217569" cy="3099181"/>
          </a:xfrm>
          <a:prstGeom prst="rect">
            <a:avLst/>
          </a:prstGeom>
          <a:solidFill>
            <a:schemeClr val="dk1">
              <a:alpha val="56699"/>
            </a:schemeClr>
          </a:solidFill>
        </p:spPr>
        <p:txBody>
          <a:bodyPr spcFirstLastPara="1" wrap="square" lIns="234000" tIns="234000" rIns="234000" bIns="91425" anchor="t" anchorCtr="0">
            <a:noAutofit/>
          </a:bodyPr>
          <a:lstStyle/>
          <a:p>
            <a:pPr marL="571500" indent="-285750" algn="just">
              <a:buClr>
                <a:srgbClr val="F2F2F2"/>
              </a:buClr>
              <a:buSzPts val="2200"/>
              <a:buFont typeface="Arial" panose="020B0604020202020204" pitchFamily="34" charset="0"/>
              <a:buChar char="•"/>
            </a:pPr>
            <a:endParaRPr lang="en-IN" sz="1800" dirty="0">
              <a:solidFill>
                <a:schemeClr val="tx2"/>
              </a:solidFill>
              <a:latin typeface="Merriweather" panose="00000500000000000000" pitchFamily="2" charset="0"/>
              <a:cs typeface="Mangal" panose="02040503050203030202" pitchFamily="18" charset="0"/>
            </a:endParaRPr>
          </a:p>
          <a:p>
            <a:pPr marL="571500" indent="-285750" algn="just">
              <a:buClr>
                <a:srgbClr val="F2F2F2"/>
              </a:buClr>
              <a:buSzPts val="2200"/>
              <a:buFont typeface="Arial" panose="020B0604020202020204" pitchFamily="34" charset="0"/>
              <a:buChar char="•"/>
            </a:pPr>
            <a:r>
              <a:rPr lang="en-IN" sz="1800" dirty="0">
                <a:solidFill>
                  <a:schemeClr val="tx2"/>
                </a:solidFill>
                <a:latin typeface="Merriweather" panose="00000500000000000000" pitchFamily="2" charset="0"/>
                <a:cs typeface="Mangal" panose="02040503050203030202" pitchFamily="18" charset="0"/>
              </a:rPr>
              <a:t>Error term should be stationary. We can check it through it through conventional unit root test or Q-statistics.</a:t>
            </a:r>
          </a:p>
          <a:p>
            <a:pPr marL="571500" indent="-285750" algn="just">
              <a:buClr>
                <a:srgbClr val="F2F2F2"/>
              </a:buClr>
              <a:buSzPts val="2200"/>
              <a:buFont typeface="Arial" panose="020B0604020202020204" pitchFamily="34" charset="0"/>
              <a:buChar char="•"/>
            </a:pPr>
            <a:endParaRPr lang="en-IN" sz="1800" dirty="0">
              <a:solidFill>
                <a:schemeClr val="tx2"/>
              </a:solidFill>
              <a:latin typeface="Merriweather" panose="00000500000000000000" pitchFamily="2" charset="0"/>
              <a:cs typeface="Mangal" panose="02040503050203030202" pitchFamily="18" charset="0"/>
            </a:endParaRPr>
          </a:p>
          <a:p>
            <a:pPr marL="571500" indent="-285750" algn="just">
              <a:buClr>
                <a:srgbClr val="F2F2F2"/>
              </a:buClr>
              <a:buSzPts val="2200"/>
              <a:buFont typeface="Arial" panose="020B0604020202020204" pitchFamily="34" charset="0"/>
              <a:buChar char="•"/>
            </a:pPr>
            <a:r>
              <a:rPr lang="en-IN" sz="1800" dirty="0">
                <a:solidFill>
                  <a:schemeClr val="tx2"/>
                </a:solidFill>
                <a:latin typeface="Merriweather" panose="00000500000000000000" pitchFamily="2" charset="0"/>
                <a:cs typeface="Mangal" panose="02040503050203030202" pitchFamily="18" charset="0"/>
              </a:rPr>
              <a:t>If error is not stationary at level then we have to repeat all above steps. If this is not the case then go for Forecasting</a:t>
            </a:r>
          </a:p>
          <a:p>
            <a:pPr marL="571500" indent="-285750" algn="just">
              <a:buClr>
                <a:srgbClr val="F2F2F2"/>
              </a:buClr>
              <a:buSzPts val="2200"/>
              <a:buFont typeface="Arial" panose="020B0604020202020204" pitchFamily="34" charset="0"/>
              <a:buChar char="•"/>
            </a:pPr>
            <a:endParaRPr lang="en-IN" sz="1800" dirty="0">
              <a:solidFill>
                <a:schemeClr val="tx2"/>
              </a:solidFill>
              <a:latin typeface="Merriweather" panose="00000500000000000000" pitchFamily="2" charset="0"/>
              <a:cs typeface="Mangal" panose="02040503050203030202" pitchFamily="18" charset="0"/>
            </a:endParaRPr>
          </a:p>
          <a:p>
            <a:pPr marL="571500" indent="-285750" algn="just">
              <a:buClr>
                <a:srgbClr val="F2F2F2"/>
              </a:buClr>
              <a:buSzPts val="2200"/>
              <a:buFont typeface="Arial" panose="020B0604020202020204" pitchFamily="34" charset="0"/>
              <a:buChar char="•"/>
            </a:pPr>
            <a:r>
              <a:rPr lang="en-US" sz="1800" dirty="0">
                <a:solidFill>
                  <a:schemeClr val="tx2"/>
                </a:solidFill>
                <a:latin typeface="Merriweather" panose="00000500000000000000" pitchFamily="2" charset="0"/>
                <a:cs typeface="Mangal" panose="02040503050203030202" pitchFamily="18" charset="0"/>
              </a:rPr>
              <a:t>After running regression model ,  we can   forecast future values of  </a:t>
            </a:r>
            <a:r>
              <a:rPr lang="en-US" sz="1800" dirty="0" err="1">
                <a:solidFill>
                  <a:schemeClr val="tx2"/>
                </a:solidFill>
                <a:latin typeface="Merriweather" panose="00000500000000000000" pitchFamily="2" charset="0"/>
                <a:cs typeface="Mangal" panose="02040503050203030202" pitchFamily="18" charset="0"/>
              </a:rPr>
              <a:t>Forcast</a:t>
            </a:r>
            <a:r>
              <a:rPr lang="en-US" sz="1800" dirty="0">
                <a:solidFill>
                  <a:schemeClr val="tx2"/>
                </a:solidFill>
                <a:latin typeface="Merriweather" panose="00000500000000000000" pitchFamily="2" charset="0"/>
                <a:cs typeface="Mangal" panose="02040503050203030202" pitchFamily="18" charset="0"/>
              </a:rPr>
              <a:t> variable .</a:t>
            </a:r>
          </a:p>
          <a:p>
            <a:pPr marL="285750" indent="0" algn="just">
              <a:buClr>
                <a:srgbClr val="F2F2F2"/>
              </a:buClr>
              <a:buSzPts val="2200"/>
            </a:pPr>
            <a:endParaRPr lang="en-IN" sz="1800" dirty="0">
              <a:solidFill>
                <a:schemeClr val="tx2"/>
              </a:solidFill>
              <a:latin typeface="Merriweather" panose="00000500000000000000" pitchFamily="2" charset="0"/>
              <a:cs typeface="Mangal" panose="02040503050203030202" pitchFamily="18" charset="0"/>
            </a:endParaRPr>
          </a:p>
          <a:p>
            <a:pPr marL="0" indent="0" algn="just">
              <a:buClr>
                <a:srgbClr val="F2F2F2"/>
              </a:buClr>
              <a:buSzPts val="2200"/>
            </a:pPr>
            <a:r>
              <a:rPr lang="en-IN" sz="1800" dirty="0">
                <a:solidFill>
                  <a:schemeClr val="tx2"/>
                </a:solidFill>
                <a:latin typeface="Merriweather" panose="00000500000000000000" pitchFamily="2" charset="0"/>
                <a:cs typeface="Mangal" panose="02040503050203030202" pitchFamily="18" charset="0"/>
              </a:rPr>
              <a:t> </a:t>
            </a:r>
            <a:r>
              <a:rPr lang="en" sz="1800" dirty="0">
                <a:solidFill>
                  <a:schemeClr val="tx2"/>
                </a:solidFill>
                <a:latin typeface="Merriweather" panose="00000500000000000000" pitchFamily="2" charset="0"/>
                <a:cs typeface="Mangal" panose="02040503050203030202" pitchFamily="18" charset="0"/>
              </a:rPr>
              <a:t> </a:t>
            </a:r>
          </a:p>
        </p:txBody>
      </p:sp>
      <p:cxnSp>
        <p:nvCxnSpPr>
          <p:cNvPr id="141" name="Google Shape;141;p28"/>
          <p:cNvCxnSpPr>
            <a:cxnSpLocks/>
          </p:cNvCxnSpPr>
          <p:nvPr/>
        </p:nvCxnSpPr>
        <p:spPr>
          <a:xfrm>
            <a:off x="2066125" y="995793"/>
            <a:ext cx="4669722" cy="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631205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9"/>
          <p:cNvSpPr txBox="1">
            <a:spLocks noGrp="1"/>
          </p:cNvSpPr>
          <p:nvPr>
            <p:ph type="title"/>
          </p:nvPr>
        </p:nvSpPr>
        <p:spPr>
          <a:xfrm>
            <a:off x="2233650" y="314106"/>
            <a:ext cx="4676700" cy="54989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Baskerville Old Face" panose="02020602080505020303" pitchFamily="18" charset="0"/>
              </a:rPr>
              <a:t>EXAMPLE..</a:t>
            </a:r>
            <a:endParaRPr sz="3600" dirty="0">
              <a:latin typeface="Baskerville Old Face" panose="02020602080505020303" pitchFamily="18" charset="0"/>
            </a:endParaRPr>
          </a:p>
        </p:txBody>
      </p:sp>
      <p:sp>
        <p:nvSpPr>
          <p:cNvPr id="149" name="Google Shape;149;p29"/>
          <p:cNvSpPr txBox="1">
            <a:spLocks noGrp="1"/>
          </p:cNvSpPr>
          <p:nvPr>
            <p:ph type="subTitle" idx="1"/>
          </p:nvPr>
        </p:nvSpPr>
        <p:spPr>
          <a:xfrm>
            <a:off x="720000" y="1032030"/>
            <a:ext cx="7704000" cy="37335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0"/>
              </a:spcBef>
              <a:spcAft>
                <a:spcPts val="0"/>
              </a:spcAft>
              <a:buNone/>
            </a:pPr>
            <a:r>
              <a:rPr lang="en" sz="2200" dirty="0">
                <a:latin typeface="Baskerville Old Face" panose="02020602080505020303" pitchFamily="18" charset="0"/>
              </a:rPr>
              <a:t>Following is graph of time series x  program.</a:t>
            </a:r>
            <a:endParaRPr sz="2200" baseline="-25000" dirty="0"/>
          </a:p>
          <a:p>
            <a:pPr marL="0" lvl="0" indent="0" algn="l" rtl="0">
              <a:spcBef>
                <a:spcPts val="0"/>
              </a:spcBef>
              <a:spcAft>
                <a:spcPts val="0"/>
              </a:spcAft>
              <a:buNone/>
            </a:pPr>
            <a:r>
              <a:rPr lang="en" sz="2200" baseline="-25000" dirty="0"/>
              <a:t>  </a:t>
            </a:r>
            <a:endParaRPr sz="2200" baseline="-25000" dirty="0"/>
          </a:p>
        </p:txBody>
      </p:sp>
      <p:cxnSp>
        <p:nvCxnSpPr>
          <p:cNvPr id="148" name="Google Shape;148;p29"/>
          <p:cNvCxnSpPr/>
          <p:nvPr/>
        </p:nvCxnSpPr>
        <p:spPr>
          <a:xfrm>
            <a:off x="2705250" y="960350"/>
            <a:ext cx="3733500" cy="0"/>
          </a:xfrm>
          <a:prstGeom prst="straightConnector1">
            <a:avLst/>
          </a:prstGeom>
          <a:noFill/>
          <a:ln w="19050" cap="flat" cmpd="sng">
            <a:solidFill>
              <a:schemeClr val="lt2"/>
            </a:solidFill>
            <a:prstDash val="solid"/>
            <a:round/>
            <a:headEnd type="oval" w="med" len="med"/>
            <a:tailEnd type="oval" w="med" len="med"/>
          </a:ln>
        </p:spPr>
      </p:cxnSp>
      <p:pic>
        <p:nvPicPr>
          <p:cNvPr id="150" name="Google Shape;150;p29"/>
          <p:cNvPicPr preferRelativeResize="0"/>
          <p:nvPr/>
        </p:nvPicPr>
        <p:blipFill rotWithShape="1">
          <a:blip r:embed="rId4">
            <a:alphaModFix/>
          </a:blip>
          <a:srcRect l="2380" t="3735" r="2778"/>
          <a:stretch/>
        </p:blipFill>
        <p:spPr>
          <a:xfrm>
            <a:off x="2349485" y="1762866"/>
            <a:ext cx="4337500" cy="252834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5" name="Google Shape;155;p30"/>
          <p:cNvSpPr txBox="1">
            <a:spLocks noGrp="1"/>
          </p:cNvSpPr>
          <p:nvPr>
            <p:ph type="title"/>
          </p:nvPr>
        </p:nvSpPr>
        <p:spPr>
          <a:xfrm>
            <a:off x="2233650" y="279205"/>
            <a:ext cx="4676700" cy="7286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Baskerville Old Face" panose="02020602080505020303" pitchFamily="18" charset="0"/>
              </a:rPr>
              <a:t>CONTD..</a:t>
            </a:r>
            <a:endParaRPr sz="3600" dirty="0">
              <a:latin typeface="Baskerville Old Face" panose="02020602080505020303" pitchFamily="18" charset="0"/>
            </a:endParaRPr>
          </a:p>
        </p:txBody>
      </p:sp>
      <p:sp>
        <p:nvSpPr>
          <p:cNvPr id="157" name="Google Shape;157;p30"/>
          <p:cNvSpPr txBox="1">
            <a:spLocks noGrp="1"/>
          </p:cNvSpPr>
          <p:nvPr>
            <p:ph type="subTitle"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342900" indent="-342900">
              <a:buFont typeface="Arial" panose="020B0604020202020204" pitchFamily="34" charset="0"/>
              <a:buChar char="•"/>
            </a:pPr>
            <a:endParaRPr lang="en" sz="2200" dirty="0">
              <a:latin typeface="Baskerville Old Face" panose="02020602080505020303" pitchFamily="18" charset="0"/>
            </a:endParaRPr>
          </a:p>
          <a:p>
            <a:pPr marL="342900" indent="-342900">
              <a:buFont typeface="Arial" panose="020B0604020202020204" pitchFamily="34" charset="0"/>
              <a:buChar char="•"/>
            </a:pPr>
            <a:r>
              <a:rPr lang="en" sz="2200" dirty="0">
                <a:latin typeface="Baskerville Old Face" panose="02020602080505020303" pitchFamily="18" charset="0"/>
              </a:rPr>
              <a:t>We want to build a ARMA model for th</a:t>
            </a:r>
            <a:r>
              <a:rPr lang="en-IN" sz="2200" dirty="0">
                <a:latin typeface="Baskerville Old Face" panose="02020602080505020303" pitchFamily="18" charset="0"/>
              </a:rPr>
              <a:t>is</a:t>
            </a:r>
            <a:r>
              <a:rPr lang="en" sz="2200" dirty="0">
                <a:latin typeface="Baskerville Old Face" panose="02020602080505020303" pitchFamily="18" charset="0"/>
              </a:rPr>
              <a:t> time series so that we can forecast. Primitive step would be check whether data is stationary. </a:t>
            </a:r>
            <a:endParaRPr sz="2200" dirty="0">
              <a:latin typeface="Baskerville Old Face" panose="02020602080505020303" pitchFamily="18" charset="0"/>
            </a:endParaRPr>
          </a:p>
          <a:p>
            <a:pPr marL="342900" indent="-342900">
              <a:buFont typeface="Arial" panose="020B0604020202020204" pitchFamily="34" charset="0"/>
              <a:buChar char="•"/>
            </a:pPr>
            <a:r>
              <a:rPr lang="en" sz="2200" dirty="0">
                <a:latin typeface="Baskerville Old Face" panose="02020602080505020303" pitchFamily="18" charset="0"/>
              </a:rPr>
              <a:t>Our time series seems the realization of a stationary process with zero mean, thus we can look at sample autocorrelation and partial autocorrelation function to establish the orders p and q of the ARMA model. </a:t>
            </a:r>
            <a:endParaRPr sz="2200" dirty="0">
              <a:latin typeface="Baskerville Old Face" panose="02020602080505020303" pitchFamily="18" charset="0"/>
            </a:endParaRPr>
          </a:p>
          <a:p>
            <a:pPr marL="457200" lvl="0" indent="0" algn="l" rtl="0">
              <a:spcBef>
                <a:spcPts val="0"/>
              </a:spcBef>
              <a:spcAft>
                <a:spcPts val="0"/>
              </a:spcAft>
              <a:buNone/>
            </a:pPr>
            <a:endParaRPr sz="2200" dirty="0"/>
          </a:p>
          <a:p>
            <a:pPr marL="0" lvl="0" indent="0" algn="ctr" rtl="0">
              <a:spcBef>
                <a:spcPts val="0"/>
              </a:spcBef>
              <a:spcAft>
                <a:spcPts val="0"/>
              </a:spcAft>
              <a:buNone/>
            </a:pPr>
            <a:endParaRPr sz="2200" baseline="-25000" dirty="0"/>
          </a:p>
          <a:p>
            <a:pPr marL="0" lvl="0" indent="0" algn="l" rtl="0">
              <a:spcBef>
                <a:spcPts val="0"/>
              </a:spcBef>
              <a:spcAft>
                <a:spcPts val="0"/>
              </a:spcAft>
              <a:buNone/>
            </a:pPr>
            <a:r>
              <a:rPr lang="en" sz="2200" baseline="-25000" dirty="0"/>
              <a:t>         </a:t>
            </a:r>
            <a:endParaRPr sz="2200" baseline="-25000" dirty="0"/>
          </a:p>
          <a:p>
            <a:pPr marL="0" lvl="0" indent="0" algn="l" rtl="0">
              <a:spcBef>
                <a:spcPts val="0"/>
              </a:spcBef>
              <a:spcAft>
                <a:spcPts val="0"/>
              </a:spcAft>
              <a:buNone/>
            </a:pPr>
            <a:endParaRPr sz="2200" baseline="-25000" dirty="0"/>
          </a:p>
          <a:p>
            <a:pPr marL="0" lvl="0" indent="0" algn="l" rtl="0">
              <a:spcBef>
                <a:spcPts val="0"/>
              </a:spcBef>
              <a:spcAft>
                <a:spcPts val="0"/>
              </a:spcAft>
              <a:buNone/>
            </a:pPr>
            <a:r>
              <a:rPr lang="en" sz="2200" dirty="0"/>
              <a:t>           </a:t>
            </a:r>
            <a:endParaRPr sz="2200" dirty="0"/>
          </a:p>
        </p:txBody>
      </p:sp>
      <p:cxnSp>
        <p:nvCxnSpPr>
          <p:cNvPr id="156" name="Google Shape;156;p30"/>
          <p:cNvCxnSpPr/>
          <p:nvPr/>
        </p:nvCxnSpPr>
        <p:spPr>
          <a:xfrm>
            <a:off x="3150750" y="944525"/>
            <a:ext cx="2842500"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
        <p:cNvGrpSpPr/>
        <p:nvPr/>
      </p:nvGrpSpPr>
      <p:grpSpPr>
        <a:xfrm>
          <a:off x="0" y="0"/>
          <a:ext cx="0" cy="0"/>
          <a:chOff x="0" y="0"/>
          <a:chExt cx="0" cy="0"/>
        </a:xfrm>
      </p:grpSpPr>
      <p:sp>
        <p:nvSpPr>
          <p:cNvPr id="162" name="Google Shape;162;p31"/>
          <p:cNvSpPr txBox="1">
            <a:spLocks noGrp="1"/>
          </p:cNvSpPr>
          <p:nvPr>
            <p:ph type="title"/>
          </p:nvPr>
        </p:nvSpPr>
        <p:spPr>
          <a:xfrm>
            <a:off x="2233650" y="335047"/>
            <a:ext cx="4676700" cy="6727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Baskerville Old Face" panose="02020602080505020303" pitchFamily="18" charset="0"/>
              </a:rPr>
              <a:t>CONTD..</a:t>
            </a:r>
            <a:endParaRPr sz="3600" dirty="0">
              <a:latin typeface="Baskerville Old Face" panose="02020602080505020303" pitchFamily="18" charset="0"/>
            </a:endParaRPr>
          </a:p>
        </p:txBody>
      </p:sp>
      <p:sp>
        <p:nvSpPr>
          <p:cNvPr id="164" name="Google Shape;164;p31"/>
          <p:cNvSpPr txBox="1">
            <a:spLocks noGrp="1"/>
          </p:cNvSpPr>
          <p:nvPr>
            <p:ph type="subTitle"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0"/>
              </a:spcBef>
              <a:spcAft>
                <a:spcPts val="0"/>
              </a:spcAft>
              <a:buNone/>
            </a:pPr>
            <a:endParaRPr sz="2200"/>
          </a:p>
          <a:p>
            <a:pPr marL="0" lvl="0" indent="0" algn="l" rtl="0">
              <a:spcBef>
                <a:spcPts val="0"/>
              </a:spcBef>
              <a:spcAft>
                <a:spcPts val="0"/>
              </a:spcAft>
              <a:buNone/>
            </a:pPr>
            <a:endParaRPr sz="2200" baseline="-25000"/>
          </a:p>
          <a:p>
            <a:pPr marL="0" lvl="0" indent="0" algn="l" rtl="0">
              <a:spcBef>
                <a:spcPts val="0"/>
              </a:spcBef>
              <a:spcAft>
                <a:spcPts val="0"/>
              </a:spcAft>
              <a:buNone/>
            </a:pPr>
            <a:r>
              <a:rPr lang="en" sz="2200"/>
              <a:t>           </a:t>
            </a:r>
            <a:endParaRPr sz="2200"/>
          </a:p>
        </p:txBody>
      </p:sp>
      <p:cxnSp>
        <p:nvCxnSpPr>
          <p:cNvPr id="163" name="Google Shape;163;p31"/>
          <p:cNvCxnSpPr/>
          <p:nvPr/>
        </p:nvCxnSpPr>
        <p:spPr>
          <a:xfrm>
            <a:off x="3150750" y="944525"/>
            <a:ext cx="2842500" cy="0"/>
          </a:xfrm>
          <a:prstGeom prst="straightConnector1">
            <a:avLst/>
          </a:prstGeom>
          <a:noFill/>
          <a:ln w="19050" cap="flat" cmpd="sng">
            <a:solidFill>
              <a:schemeClr val="lt2"/>
            </a:solidFill>
            <a:prstDash val="solid"/>
            <a:round/>
            <a:headEnd type="oval" w="med" len="med"/>
            <a:tailEnd type="oval" w="med" len="med"/>
          </a:ln>
        </p:spPr>
      </p:cxnSp>
      <p:pic>
        <p:nvPicPr>
          <p:cNvPr id="165" name="Google Shape;165;p31"/>
          <p:cNvPicPr preferRelativeResize="0"/>
          <p:nvPr/>
        </p:nvPicPr>
        <p:blipFill>
          <a:blip r:embed="rId4">
            <a:alphaModFix/>
          </a:blip>
          <a:stretch>
            <a:fillRect/>
          </a:stretch>
        </p:blipFill>
        <p:spPr>
          <a:xfrm>
            <a:off x="1630538" y="1472030"/>
            <a:ext cx="5882925" cy="2980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2233650" y="321087"/>
            <a:ext cx="4676700" cy="6867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Baskerville Old Face" panose="02020602080505020303" pitchFamily="18" charset="0"/>
              </a:rPr>
              <a:t>CONTD..</a:t>
            </a:r>
            <a:endParaRPr sz="3600" dirty="0">
              <a:latin typeface="Baskerville Old Face" panose="02020602080505020303" pitchFamily="18" charset="0"/>
            </a:endParaRPr>
          </a:p>
        </p:txBody>
      </p:sp>
      <p:sp>
        <p:nvSpPr>
          <p:cNvPr id="172" name="Google Shape;172;p32"/>
          <p:cNvSpPr txBox="1">
            <a:spLocks noGrp="1"/>
          </p:cNvSpPr>
          <p:nvPr>
            <p:ph type="subTitle"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indent="0"/>
            <a:r>
              <a:rPr lang="en" sz="2200" dirty="0">
                <a:latin typeface="Baskerville Old Face" panose="02020602080505020303" pitchFamily="18" charset="0"/>
              </a:rPr>
              <a:t>Since the SACF cuts off after lag 2 and the SPCAF follows a damped cycle, an MA(2) model xt = ut + θ1ut−1 + θ2ut−2, ut ∼ WN(0, σ2 ) seems appropriate for the sample data. </a:t>
            </a:r>
            <a:endParaRPr sz="2200" dirty="0">
              <a:latin typeface="Baskerville Old Face" panose="02020602080505020303" pitchFamily="18" charset="0"/>
            </a:endParaRPr>
          </a:p>
          <a:p>
            <a:pPr marL="0" indent="0"/>
            <a:r>
              <a:rPr lang="en" sz="2200" dirty="0">
                <a:latin typeface="Baskerville Old Face" panose="02020602080505020303" pitchFamily="18" charset="0"/>
              </a:rPr>
              <a:t>Table reports the result of the ML estimation. </a:t>
            </a:r>
            <a:endParaRPr sz="2200" dirty="0">
              <a:latin typeface="Baskerville Old Face" panose="02020602080505020303" pitchFamily="18" charset="0"/>
            </a:endParaRPr>
          </a:p>
          <a:p>
            <a:pPr marL="0" lvl="0" indent="0" algn="l" rtl="0">
              <a:spcBef>
                <a:spcPts val="0"/>
              </a:spcBef>
              <a:spcAft>
                <a:spcPts val="0"/>
              </a:spcAft>
              <a:buNone/>
            </a:pPr>
            <a:endParaRPr sz="2200" baseline="-25000" dirty="0"/>
          </a:p>
          <a:p>
            <a:pPr marL="0" lvl="0" indent="0" algn="l" rtl="0">
              <a:spcBef>
                <a:spcPts val="0"/>
              </a:spcBef>
              <a:spcAft>
                <a:spcPts val="0"/>
              </a:spcAft>
              <a:buNone/>
            </a:pPr>
            <a:r>
              <a:rPr lang="en" sz="2200" dirty="0"/>
              <a:t>           </a:t>
            </a:r>
            <a:endParaRPr sz="2200" dirty="0"/>
          </a:p>
        </p:txBody>
      </p:sp>
      <p:cxnSp>
        <p:nvCxnSpPr>
          <p:cNvPr id="171" name="Google Shape;171;p32"/>
          <p:cNvCxnSpPr/>
          <p:nvPr/>
        </p:nvCxnSpPr>
        <p:spPr>
          <a:xfrm>
            <a:off x="3150750" y="944525"/>
            <a:ext cx="2842500" cy="0"/>
          </a:xfrm>
          <a:prstGeom prst="straightConnector1">
            <a:avLst/>
          </a:prstGeom>
          <a:noFill/>
          <a:ln w="19050" cap="flat" cmpd="sng">
            <a:solidFill>
              <a:schemeClr val="lt2"/>
            </a:solidFill>
            <a:prstDash val="solid"/>
            <a:round/>
            <a:headEnd type="oval" w="med" len="med"/>
            <a:tailEnd type="oval" w="med" len="med"/>
          </a:ln>
        </p:spPr>
      </p:cxnSp>
      <p:graphicFrame>
        <p:nvGraphicFramePr>
          <p:cNvPr id="173" name="Google Shape;173;p32"/>
          <p:cNvGraphicFramePr/>
          <p:nvPr>
            <p:extLst>
              <p:ext uri="{D42A27DB-BD31-4B8C-83A1-F6EECF244321}">
                <p14:modId xmlns:p14="http://schemas.microsoft.com/office/powerpoint/2010/main" val="138651600"/>
              </p:ext>
            </p:extLst>
          </p:nvPr>
        </p:nvGraphicFramePr>
        <p:xfrm>
          <a:off x="1412400" y="3225475"/>
          <a:ext cx="6797000" cy="1165770"/>
        </p:xfrm>
        <a:graphic>
          <a:graphicData uri="http://schemas.openxmlformats.org/drawingml/2006/table">
            <a:tbl>
              <a:tblPr>
                <a:noFill/>
                <a:tableStyleId>{1CF6ECE0-751D-44F8-A30E-DA824D719EFF}</a:tableStyleId>
              </a:tblPr>
              <a:tblGrid>
                <a:gridCol w="1359400">
                  <a:extLst>
                    <a:ext uri="{9D8B030D-6E8A-4147-A177-3AD203B41FA5}">
                      <a16:colId xmlns:a16="http://schemas.microsoft.com/office/drawing/2014/main" val="20000"/>
                    </a:ext>
                  </a:extLst>
                </a:gridCol>
                <a:gridCol w="1359400">
                  <a:extLst>
                    <a:ext uri="{9D8B030D-6E8A-4147-A177-3AD203B41FA5}">
                      <a16:colId xmlns:a16="http://schemas.microsoft.com/office/drawing/2014/main" val="20001"/>
                    </a:ext>
                  </a:extLst>
                </a:gridCol>
                <a:gridCol w="1359400">
                  <a:extLst>
                    <a:ext uri="{9D8B030D-6E8A-4147-A177-3AD203B41FA5}">
                      <a16:colId xmlns:a16="http://schemas.microsoft.com/office/drawing/2014/main" val="20002"/>
                    </a:ext>
                  </a:extLst>
                </a:gridCol>
                <a:gridCol w="1359400">
                  <a:extLst>
                    <a:ext uri="{9D8B030D-6E8A-4147-A177-3AD203B41FA5}">
                      <a16:colId xmlns:a16="http://schemas.microsoft.com/office/drawing/2014/main" val="20003"/>
                    </a:ext>
                  </a:extLst>
                </a:gridCol>
                <a:gridCol w="13594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a:solidFill>
                            <a:srgbClr val="FFFFFF"/>
                          </a:solidFill>
                        </a:rPr>
                        <a:t>Variable</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 dirty="0">
                          <a:solidFill>
                            <a:srgbClr val="FFFFFF"/>
                          </a:solidFill>
                        </a:rPr>
                        <a:t>Coefficient</a:t>
                      </a:r>
                      <a:endParaRPr dirty="0">
                        <a:solidFill>
                          <a:srgbClr val="FFFFFF"/>
                        </a:solidFill>
                      </a:endParaRPr>
                    </a:p>
                  </a:txBody>
                  <a:tcPr marL="91425" marR="91425" marT="91425" marB="91425"/>
                </a:tc>
                <a:tc>
                  <a:txBody>
                    <a:bodyPr/>
                    <a:lstStyle/>
                    <a:p>
                      <a:pPr marL="0" lvl="0" indent="0" algn="l" rtl="0">
                        <a:spcBef>
                          <a:spcPts val="0"/>
                        </a:spcBef>
                        <a:spcAft>
                          <a:spcPts val="0"/>
                        </a:spcAft>
                        <a:buNone/>
                      </a:pPr>
                      <a:r>
                        <a:rPr lang="en" dirty="0">
                          <a:solidFill>
                            <a:srgbClr val="FFFFFF"/>
                          </a:solidFill>
                        </a:rPr>
                        <a:t>St. error</a:t>
                      </a:r>
                      <a:endParaRPr dirty="0">
                        <a:solidFill>
                          <a:srgbClr val="FFFFFF"/>
                        </a:solidFill>
                      </a:endParaRPr>
                    </a:p>
                  </a:txBody>
                  <a:tcPr marL="91425" marR="91425" marT="91425" marB="91425"/>
                </a:tc>
                <a:tc>
                  <a:txBody>
                    <a:bodyPr/>
                    <a:lstStyle/>
                    <a:p>
                      <a:pPr marL="0" lvl="0" indent="0" algn="l" rtl="0">
                        <a:spcBef>
                          <a:spcPts val="0"/>
                        </a:spcBef>
                        <a:spcAft>
                          <a:spcPts val="0"/>
                        </a:spcAft>
                        <a:buNone/>
                      </a:pPr>
                      <a:r>
                        <a:rPr lang="en">
                          <a:solidFill>
                            <a:srgbClr val="FFFFFF"/>
                          </a:solidFill>
                        </a:rPr>
                        <a:t>T statistic</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
                          <a:solidFill>
                            <a:srgbClr val="FFFFFF"/>
                          </a:solidFill>
                        </a:rPr>
                        <a:t>p-value</a:t>
                      </a:r>
                      <a:endParaRPr>
                        <a:solidFill>
                          <a:srgbClr val="FFFFFF"/>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rgbClr val="FFFFFF"/>
                          </a:solidFill>
                        </a:rPr>
                        <a:t>Theta 1</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 dirty="0">
                          <a:solidFill>
                            <a:srgbClr val="FFFFFF"/>
                          </a:solidFill>
                        </a:rPr>
                        <a:t>1.68559</a:t>
                      </a:r>
                      <a:endParaRPr dirty="0">
                        <a:solidFill>
                          <a:srgbClr val="FFFFFF"/>
                        </a:solidFill>
                      </a:endParaRPr>
                    </a:p>
                  </a:txBody>
                  <a:tcPr marL="91425" marR="91425" marT="91425" marB="91425"/>
                </a:tc>
                <a:tc>
                  <a:txBody>
                    <a:bodyPr/>
                    <a:lstStyle/>
                    <a:p>
                      <a:pPr marL="0" lvl="0" indent="0" algn="l" rtl="0">
                        <a:spcBef>
                          <a:spcPts val="0"/>
                        </a:spcBef>
                        <a:spcAft>
                          <a:spcPts val="0"/>
                        </a:spcAft>
                        <a:buNone/>
                      </a:pPr>
                      <a:r>
                        <a:rPr lang="en" dirty="0">
                          <a:solidFill>
                            <a:srgbClr val="FFFFFF"/>
                          </a:solidFill>
                        </a:rPr>
                        <a:t>0.0456203</a:t>
                      </a:r>
                      <a:endParaRPr dirty="0"/>
                    </a:p>
                  </a:txBody>
                  <a:tcPr marL="91425" marR="91425" marT="91425" marB="91425"/>
                </a:tc>
                <a:tc>
                  <a:txBody>
                    <a:bodyPr/>
                    <a:lstStyle/>
                    <a:p>
                      <a:pPr marL="0" lvl="0" indent="0" algn="l" rtl="0">
                        <a:spcBef>
                          <a:spcPts val="0"/>
                        </a:spcBef>
                        <a:spcAft>
                          <a:spcPts val="0"/>
                        </a:spcAft>
                        <a:buNone/>
                      </a:pPr>
                      <a:r>
                        <a:rPr lang="en">
                          <a:solidFill>
                            <a:srgbClr val="FFFFFF"/>
                          </a:solidFill>
                        </a:rPr>
                        <a:t>36.9481</a:t>
                      </a:r>
                      <a:endParaRPr/>
                    </a:p>
                  </a:txBody>
                  <a:tcPr marL="91425" marR="91425" marT="91425" marB="91425"/>
                </a:tc>
                <a:tc>
                  <a:txBody>
                    <a:bodyPr/>
                    <a:lstStyle/>
                    <a:p>
                      <a:pPr marL="0" lvl="0" indent="0" algn="l" rtl="0">
                        <a:spcBef>
                          <a:spcPts val="0"/>
                        </a:spcBef>
                        <a:spcAft>
                          <a:spcPts val="0"/>
                        </a:spcAft>
                        <a:buNone/>
                      </a:pPr>
                      <a:r>
                        <a:rPr lang="en">
                          <a:solidFill>
                            <a:srgbClr val="FFFFFF"/>
                          </a:solidFill>
                        </a:rPr>
                        <a:t>0.000</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dirty="0">
                          <a:solidFill>
                            <a:srgbClr val="FFFFFF"/>
                          </a:solidFill>
                        </a:rPr>
                        <a:t>Theta 2</a:t>
                      </a:r>
                      <a:endParaRPr dirty="0">
                        <a:solidFill>
                          <a:srgbClr val="FFFFFF"/>
                        </a:solidFill>
                      </a:endParaRPr>
                    </a:p>
                  </a:txBody>
                  <a:tcPr marL="91425" marR="91425" marT="91425" marB="91425"/>
                </a:tc>
                <a:tc>
                  <a:txBody>
                    <a:bodyPr/>
                    <a:lstStyle/>
                    <a:p>
                      <a:pPr marL="0" lvl="0" indent="0" algn="l" rtl="0">
                        <a:spcBef>
                          <a:spcPts val="0"/>
                        </a:spcBef>
                        <a:spcAft>
                          <a:spcPts val="0"/>
                        </a:spcAft>
                        <a:buNone/>
                      </a:pPr>
                      <a:r>
                        <a:rPr lang="en">
                          <a:solidFill>
                            <a:srgbClr val="FFFFFF"/>
                          </a:solidFill>
                        </a:rPr>
                        <a:t>0.883683</a:t>
                      </a:r>
                      <a:endParaRPr/>
                    </a:p>
                  </a:txBody>
                  <a:tcPr marL="91425" marR="91425" marT="91425" marB="91425"/>
                </a:tc>
                <a:tc>
                  <a:txBody>
                    <a:bodyPr/>
                    <a:lstStyle/>
                    <a:p>
                      <a:pPr marL="0" lvl="0" indent="0" algn="l" rtl="0">
                        <a:spcBef>
                          <a:spcPts val="0"/>
                        </a:spcBef>
                        <a:spcAft>
                          <a:spcPts val="0"/>
                        </a:spcAft>
                        <a:buNone/>
                      </a:pPr>
                      <a:r>
                        <a:rPr lang="en">
                          <a:solidFill>
                            <a:srgbClr val="FFFFFF"/>
                          </a:solidFill>
                        </a:rPr>
                        <a:t>0.0492842</a:t>
                      </a:r>
                      <a:endParaRPr/>
                    </a:p>
                  </a:txBody>
                  <a:tcPr marL="91425" marR="91425" marT="91425" marB="91425"/>
                </a:tc>
                <a:tc>
                  <a:txBody>
                    <a:bodyPr/>
                    <a:lstStyle/>
                    <a:p>
                      <a:pPr marL="0" lvl="0" indent="0" algn="l" rtl="0">
                        <a:spcBef>
                          <a:spcPts val="0"/>
                        </a:spcBef>
                        <a:spcAft>
                          <a:spcPts val="0"/>
                        </a:spcAft>
                        <a:buNone/>
                      </a:pPr>
                      <a:r>
                        <a:rPr lang="en">
                          <a:solidFill>
                            <a:srgbClr val="FFFFFF"/>
                          </a:solidFill>
                        </a:rPr>
                        <a:t>17.9303</a:t>
                      </a:r>
                      <a:endParaRPr/>
                    </a:p>
                  </a:txBody>
                  <a:tcPr marL="91425" marR="91425" marT="91425" marB="91425"/>
                </a:tc>
                <a:tc>
                  <a:txBody>
                    <a:bodyPr/>
                    <a:lstStyle/>
                    <a:p>
                      <a:pPr marL="0" lvl="0" indent="0" algn="l" rtl="0">
                        <a:spcBef>
                          <a:spcPts val="0"/>
                        </a:spcBef>
                        <a:spcAft>
                          <a:spcPts val="0"/>
                        </a:spcAft>
                        <a:buNone/>
                      </a:pPr>
                      <a:r>
                        <a:rPr lang="en" dirty="0">
                          <a:solidFill>
                            <a:srgbClr val="FFFFFF"/>
                          </a:solidFill>
                        </a:rPr>
                        <a:t>0.00</a:t>
                      </a:r>
                      <a:endParaRPr dirty="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178" name="Google Shape;178;p33"/>
          <p:cNvSpPr txBox="1">
            <a:spLocks noGrp="1"/>
          </p:cNvSpPr>
          <p:nvPr>
            <p:ph type="title"/>
          </p:nvPr>
        </p:nvSpPr>
        <p:spPr>
          <a:xfrm>
            <a:off x="2233650" y="328067"/>
            <a:ext cx="4676700" cy="6797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Baskerville Old Face" panose="02020602080505020303" pitchFamily="18" charset="0"/>
              </a:rPr>
              <a:t>CONTD..</a:t>
            </a:r>
            <a:endParaRPr sz="3600" dirty="0">
              <a:latin typeface="Baskerville Old Face" panose="02020602080505020303" pitchFamily="18" charset="0"/>
            </a:endParaRPr>
          </a:p>
        </p:txBody>
      </p:sp>
      <p:sp>
        <p:nvSpPr>
          <p:cNvPr id="180" name="Google Shape;180;p33"/>
          <p:cNvSpPr txBox="1">
            <a:spLocks noGrp="1"/>
          </p:cNvSpPr>
          <p:nvPr>
            <p:ph type="subTitle"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indent="0"/>
            <a:r>
              <a:rPr lang="en" sz="2200" dirty="0">
                <a:latin typeface="Baskerville Old Face" panose="02020602080505020303" pitchFamily="18" charset="0"/>
              </a:rPr>
              <a:t>Now, we consider the graph of the residuals</a:t>
            </a:r>
            <a:endParaRPr sz="2200" dirty="0">
              <a:latin typeface="Baskerville Old Face" panose="02020602080505020303" pitchFamily="18" charset="0"/>
            </a:endParaRPr>
          </a:p>
          <a:p>
            <a:pPr marL="0" indent="0"/>
            <a:r>
              <a:rPr lang="en" sz="2200" dirty="0">
                <a:latin typeface="Baskerville Old Face" panose="02020602080505020303" pitchFamily="18" charset="0"/>
              </a:rPr>
              <a:t>Figure : Residuals from MA(2) mode</a:t>
            </a:r>
            <a:endParaRPr sz="2200" dirty="0">
              <a:latin typeface="Baskerville Old Face" panose="02020602080505020303" pitchFamily="18" charset="0"/>
            </a:endParaRPr>
          </a:p>
          <a:p>
            <a:pPr marL="0" lvl="0" indent="0" algn="l" rtl="0">
              <a:spcBef>
                <a:spcPts val="0"/>
              </a:spcBef>
              <a:spcAft>
                <a:spcPts val="0"/>
              </a:spcAft>
              <a:buNone/>
            </a:pPr>
            <a:endParaRPr sz="2200" dirty="0"/>
          </a:p>
          <a:p>
            <a:pPr marL="0" lvl="0" indent="0" algn="l" rtl="0">
              <a:spcBef>
                <a:spcPts val="0"/>
              </a:spcBef>
              <a:spcAft>
                <a:spcPts val="0"/>
              </a:spcAft>
              <a:buNone/>
            </a:pPr>
            <a:endParaRPr sz="2200" dirty="0"/>
          </a:p>
        </p:txBody>
      </p:sp>
      <p:cxnSp>
        <p:nvCxnSpPr>
          <p:cNvPr id="179" name="Google Shape;179;p33"/>
          <p:cNvCxnSpPr/>
          <p:nvPr/>
        </p:nvCxnSpPr>
        <p:spPr>
          <a:xfrm>
            <a:off x="3150750" y="944525"/>
            <a:ext cx="2842500" cy="0"/>
          </a:xfrm>
          <a:prstGeom prst="straightConnector1">
            <a:avLst/>
          </a:prstGeom>
          <a:noFill/>
          <a:ln w="19050" cap="flat" cmpd="sng">
            <a:solidFill>
              <a:schemeClr val="lt2"/>
            </a:solidFill>
            <a:prstDash val="solid"/>
            <a:round/>
            <a:headEnd type="oval" w="med" len="med"/>
            <a:tailEnd type="oval" w="med" len="med"/>
          </a:ln>
        </p:spPr>
      </p:cxnSp>
      <p:pic>
        <p:nvPicPr>
          <p:cNvPr id="181" name="Google Shape;181;p33"/>
          <p:cNvPicPr preferRelativeResize="0"/>
          <p:nvPr/>
        </p:nvPicPr>
        <p:blipFill>
          <a:blip r:embed="rId4">
            <a:alphaModFix/>
          </a:blip>
          <a:stretch>
            <a:fillRect/>
          </a:stretch>
        </p:blipFill>
        <p:spPr>
          <a:xfrm>
            <a:off x="2262188" y="2242625"/>
            <a:ext cx="4619625" cy="2405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4"/>
          <p:cNvSpPr txBox="1">
            <a:spLocks noGrp="1"/>
          </p:cNvSpPr>
          <p:nvPr>
            <p:ph type="title"/>
          </p:nvPr>
        </p:nvSpPr>
        <p:spPr>
          <a:xfrm>
            <a:off x="1619395" y="-5875"/>
            <a:ext cx="5940110" cy="10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latin typeface="Baskerville Old Face" panose="02020602080505020303" pitchFamily="18" charset="0"/>
              </a:rPr>
              <a:t>Introduction</a:t>
            </a:r>
            <a:r>
              <a:rPr lang="en" sz="4400" dirty="0"/>
              <a:t> </a:t>
            </a:r>
            <a:endParaRPr sz="4400" dirty="0"/>
          </a:p>
        </p:txBody>
      </p:sp>
      <p:sp>
        <p:nvSpPr>
          <p:cNvPr id="114" name="Google Shape;114;p24"/>
          <p:cNvSpPr txBox="1">
            <a:spLocks noGrp="1"/>
          </p:cNvSpPr>
          <p:nvPr>
            <p:ph type="subTitle" idx="1"/>
          </p:nvPr>
        </p:nvSpPr>
        <p:spPr>
          <a:xfrm>
            <a:off x="720000" y="1152474"/>
            <a:ext cx="7704000" cy="3775509"/>
          </a:xfrm>
          <a:prstGeom prst="rect">
            <a:avLst/>
          </a:prstGeom>
          <a:solidFill>
            <a:schemeClr val="dk1">
              <a:alpha val="56699"/>
            </a:schemeClr>
          </a:solidFill>
        </p:spPr>
        <p:txBody>
          <a:bodyPr spcFirstLastPara="1" wrap="square" lIns="234000" tIns="234000" rIns="234000" bIns="91425" anchor="t" anchorCtr="0">
            <a:noAutofit/>
          </a:bodyPr>
          <a:lstStyle/>
          <a:p>
            <a:pPr marL="0" indent="0" algn="just">
              <a:lnSpc>
                <a:spcPct val="115000"/>
              </a:lnSpc>
              <a:buClr>
                <a:srgbClr val="F2F2F2"/>
              </a:buClr>
              <a:buSzPts val="2200"/>
            </a:pPr>
            <a:r>
              <a:rPr lang="en-IN" sz="1800" dirty="0">
                <a:solidFill>
                  <a:srgbClr val="FFFF00"/>
                </a:solidFill>
                <a:latin typeface="Merriweather" panose="00000500000000000000" pitchFamily="2" charset="0"/>
                <a:cs typeface="Mangal" panose="02040503050203030202" pitchFamily="18" charset="0"/>
                <a:sym typeface="Fira Sans Condensed Light"/>
              </a:rPr>
              <a:t>“Let data speak themselves” </a:t>
            </a:r>
          </a:p>
          <a:p>
            <a:pPr marL="285750" indent="-285750" algn="just">
              <a:lnSpc>
                <a:spcPct val="115000"/>
              </a:lnSpc>
              <a:buClr>
                <a:srgbClr val="F2F2F2"/>
              </a:buClr>
              <a:buSzPts val="2200"/>
              <a:buFont typeface="Arial" panose="020B0604020202020204" pitchFamily="34" charset="0"/>
              <a:buChar char="•"/>
            </a:pPr>
            <a:r>
              <a:rPr lang="en-IN" sz="1800" dirty="0">
                <a:solidFill>
                  <a:schemeClr val="tx2"/>
                </a:solidFill>
                <a:latin typeface="Merriweather" panose="00000500000000000000" pitchFamily="2" charset="0"/>
                <a:cs typeface="Mangal" panose="02040503050203030202" pitchFamily="18" charset="0"/>
                <a:sym typeface="Fira Sans Condensed Light"/>
              </a:rPr>
              <a:t>Time series forecasting is the process of </a:t>
            </a:r>
            <a:r>
              <a:rPr lang="en-IN" sz="1800" dirty="0" err="1">
                <a:solidFill>
                  <a:schemeClr val="tx2"/>
                </a:solidFill>
                <a:latin typeface="Merriweather" panose="00000500000000000000" pitchFamily="2" charset="0"/>
                <a:cs typeface="Mangal" panose="02040503050203030202" pitchFamily="18" charset="0"/>
                <a:sym typeface="Fira Sans Condensed Light"/>
              </a:rPr>
              <a:t>analyzing</a:t>
            </a:r>
            <a:r>
              <a:rPr lang="en-IN" sz="1800" dirty="0">
                <a:solidFill>
                  <a:schemeClr val="tx2"/>
                </a:solidFill>
                <a:latin typeface="Merriweather" panose="00000500000000000000" pitchFamily="2" charset="0"/>
                <a:cs typeface="Mangal" panose="02040503050203030202" pitchFamily="18" charset="0"/>
                <a:sym typeface="Fira Sans Condensed Light"/>
              </a:rPr>
              <a:t> time        series data using statistics and </a:t>
            </a:r>
            <a:r>
              <a:rPr lang="en-IN" sz="1800" dirty="0" err="1">
                <a:solidFill>
                  <a:schemeClr val="tx2"/>
                </a:solidFill>
                <a:latin typeface="Merriweather" panose="00000500000000000000" pitchFamily="2" charset="0"/>
                <a:cs typeface="Mangal" panose="02040503050203030202" pitchFamily="18" charset="0"/>
                <a:sym typeface="Fira Sans Condensed Light"/>
              </a:rPr>
              <a:t>modeling</a:t>
            </a:r>
            <a:r>
              <a:rPr lang="en-IN" sz="1800" dirty="0">
                <a:solidFill>
                  <a:schemeClr val="tx2"/>
                </a:solidFill>
                <a:latin typeface="Merriweather" panose="00000500000000000000" pitchFamily="2" charset="0"/>
                <a:cs typeface="Mangal" panose="02040503050203030202" pitchFamily="18" charset="0"/>
                <a:sym typeface="Fira Sans Condensed Light"/>
              </a:rPr>
              <a:t> to make predictions and inform strategic decision-making. </a:t>
            </a:r>
          </a:p>
          <a:p>
            <a:pPr marL="285750" indent="-285750" algn="just">
              <a:lnSpc>
                <a:spcPct val="115000"/>
              </a:lnSpc>
              <a:buClr>
                <a:srgbClr val="F2F2F2"/>
              </a:buClr>
              <a:buSzPts val="2200"/>
              <a:buFont typeface="Arial" panose="020B0604020202020204" pitchFamily="34" charset="0"/>
              <a:buChar char="•"/>
            </a:pPr>
            <a:r>
              <a:rPr lang="en-IN" sz="1800" dirty="0">
                <a:solidFill>
                  <a:schemeClr val="tx2"/>
                </a:solidFill>
                <a:latin typeface="Merriweather" panose="00000500000000000000" pitchFamily="2" charset="0"/>
                <a:cs typeface="Mangal" panose="02040503050203030202" pitchFamily="18" charset="0"/>
                <a:sym typeface="Fira Sans Condensed Light"/>
              </a:rPr>
              <a:t>Forecasting insight about which outcomes are more likely—    or less likely</a:t>
            </a:r>
          </a:p>
          <a:p>
            <a:pPr marL="285750" indent="-285750" algn="just">
              <a:lnSpc>
                <a:spcPct val="115000"/>
              </a:lnSpc>
              <a:buClr>
                <a:srgbClr val="F2F2F2"/>
              </a:buClr>
              <a:buSzPts val="2200"/>
              <a:buFont typeface="Arial" panose="020B0604020202020204" pitchFamily="34" charset="0"/>
              <a:buChar char="•"/>
            </a:pPr>
            <a:r>
              <a:rPr lang="en-IN" sz="1800" dirty="0">
                <a:solidFill>
                  <a:schemeClr val="tx2"/>
                </a:solidFill>
                <a:latin typeface="Merriweather" panose="00000500000000000000" pitchFamily="2" charset="0"/>
                <a:cs typeface="Mangal" panose="02040503050203030202" pitchFamily="18" charset="0"/>
                <a:sym typeface="Fira Sans Condensed Light"/>
              </a:rPr>
              <a:t>Applications including: weather forecasting, climate forecasting, economic forecasting, healthcare forecasting engineering forecasting, finance forecasting, retail forecasting, business forecasting, environmental studies forecasting, social studies forecasting, and more.</a:t>
            </a:r>
          </a:p>
          <a:p>
            <a:pPr marL="457200" lvl="0" indent="-368300" algn="l" rtl="0">
              <a:spcBef>
                <a:spcPts val="0"/>
              </a:spcBef>
              <a:spcAft>
                <a:spcPts val="0"/>
              </a:spcAft>
              <a:buSzPts val="2200"/>
              <a:buChar char="●"/>
            </a:pPr>
            <a:endParaRPr sz="2200" dirty="0">
              <a:solidFill>
                <a:schemeClr val="tx2"/>
              </a:solidFill>
            </a:endParaRPr>
          </a:p>
        </p:txBody>
      </p:sp>
      <p:cxnSp>
        <p:nvCxnSpPr>
          <p:cNvPr id="113" name="Google Shape;113;p24"/>
          <p:cNvCxnSpPr/>
          <p:nvPr/>
        </p:nvCxnSpPr>
        <p:spPr>
          <a:xfrm>
            <a:off x="1863040" y="1007825"/>
            <a:ext cx="4510500" cy="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820537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86" name="Google Shape;186;p34"/>
          <p:cNvSpPr txBox="1">
            <a:spLocks noGrp="1"/>
          </p:cNvSpPr>
          <p:nvPr>
            <p:ph type="title"/>
          </p:nvPr>
        </p:nvSpPr>
        <p:spPr>
          <a:xfrm>
            <a:off x="2233650" y="314107"/>
            <a:ext cx="4676700" cy="69371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Baskerville Old Face" panose="02020602080505020303" pitchFamily="18" charset="0"/>
              </a:rPr>
              <a:t>CONTD..</a:t>
            </a:r>
            <a:endParaRPr sz="3600" dirty="0">
              <a:latin typeface="Baskerville Old Face" panose="02020602080505020303" pitchFamily="18" charset="0"/>
            </a:endParaRPr>
          </a:p>
        </p:txBody>
      </p:sp>
      <p:sp>
        <p:nvSpPr>
          <p:cNvPr id="188" name="Google Shape;188;p34"/>
          <p:cNvSpPr txBox="1">
            <a:spLocks noGrp="1"/>
          </p:cNvSpPr>
          <p:nvPr>
            <p:ph type="subTitle"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0"/>
              </a:spcBef>
              <a:spcAft>
                <a:spcPts val="0"/>
              </a:spcAft>
              <a:buNone/>
            </a:pPr>
            <a:endParaRPr sz="2200"/>
          </a:p>
          <a:p>
            <a:pPr marL="0" lvl="0" indent="0" algn="l" rtl="0">
              <a:spcBef>
                <a:spcPts val="0"/>
              </a:spcBef>
              <a:spcAft>
                <a:spcPts val="0"/>
              </a:spcAft>
              <a:buNone/>
            </a:pPr>
            <a:endParaRPr sz="2200" baseline="-25000"/>
          </a:p>
          <a:p>
            <a:pPr marL="0" lvl="0" indent="0" algn="l" rtl="0">
              <a:spcBef>
                <a:spcPts val="0"/>
              </a:spcBef>
              <a:spcAft>
                <a:spcPts val="0"/>
              </a:spcAft>
              <a:buNone/>
            </a:pPr>
            <a:r>
              <a:rPr lang="en" sz="2200"/>
              <a:t>           </a:t>
            </a:r>
            <a:endParaRPr sz="2200"/>
          </a:p>
        </p:txBody>
      </p:sp>
      <p:cxnSp>
        <p:nvCxnSpPr>
          <p:cNvPr id="187" name="Google Shape;187;p34"/>
          <p:cNvCxnSpPr/>
          <p:nvPr/>
        </p:nvCxnSpPr>
        <p:spPr>
          <a:xfrm>
            <a:off x="3150750" y="944525"/>
            <a:ext cx="2842500" cy="0"/>
          </a:xfrm>
          <a:prstGeom prst="straightConnector1">
            <a:avLst/>
          </a:prstGeom>
          <a:noFill/>
          <a:ln w="19050" cap="flat" cmpd="sng">
            <a:solidFill>
              <a:schemeClr val="lt2"/>
            </a:solidFill>
            <a:prstDash val="solid"/>
            <a:round/>
            <a:headEnd type="oval" w="med" len="med"/>
            <a:tailEnd type="oval" w="med" len="med"/>
          </a:ln>
        </p:spPr>
      </p:cxnSp>
      <p:pic>
        <p:nvPicPr>
          <p:cNvPr id="189" name="Google Shape;189;p34"/>
          <p:cNvPicPr preferRelativeResize="0"/>
          <p:nvPr/>
        </p:nvPicPr>
        <p:blipFill>
          <a:blip r:embed="rId4">
            <a:alphaModFix/>
          </a:blip>
          <a:stretch>
            <a:fillRect/>
          </a:stretch>
        </p:blipFill>
        <p:spPr>
          <a:xfrm>
            <a:off x="2059387" y="1574944"/>
            <a:ext cx="5025225" cy="2581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35"/>
          <p:cNvSpPr txBox="1">
            <a:spLocks noGrp="1"/>
          </p:cNvSpPr>
          <p:nvPr>
            <p:ph type="title"/>
          </p:nvPr>
        </p:nvSpPr>
        <p:spPr>
          <a:xfrm>
            <a:off x="2233650" y="-5875"/>
            <a:ext cx="4676700" cy="10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t>CONTD..</a:t>
            </a:r>
            <a:endParaRPr sz="6000"/>
          </a:p>
        </p:txBody>
      </p:sp>
      <p:sp>
        <p:nvSpPr>
          <p:cNvPr id="196" name="Google Shape;196;p35"/>
          <p:cNvSpPr txBox="1">
            <a:spLocks noGrp="1"/>
          </p:cNvSpPr>
          <p:nvPr>
            <p:ph type="subTitle" idx="1"/>
          </p:nvPr>
        </p:nvSpPr>
        <p:spPr>
          <a:xfrm>
            <a:off x="729948" y="1285098"/>
            <a:ext cx="7684104" cy="3231061"/>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0"/>
              </a:spcBef>
              <a:spcAft>
                <a:spcPts val="0"/>
              </a:spcAft>
              <a:buNone/>
            </a:pPr>
            <a:r>
              <a:rPr lang="en" sz="2200" dirty="0"/>
              <a:t>By analysing the SACF and SPACF of residuals presented in figure, we note that any term isn’t significant and Q25 = 16.4450 do not indicate any autocorrelation in the residuals. They can be assimilate to a white noise process. </a:t>
            </a:r>
            <a:endParaRPr sz="2200" dirty="0"/>
          </a:p>
          <a:p>
            <a:pPr marL="0" lvl="0" indent="0" algn="l" rtl="0">
              <a:spcBef>
                <a:spcPts val="0"/>
              </a:spcBef>
              <a:spcAft>
                <a:spcPts val="0"/>
              </a:spcAft>
              <a:buNone/>
            </a:pPr>
            <a:r>
              <a:rPr lang="en" sz="2200" dirty="0"/>
              <a:t> </a:t>
            </a:r>
          </a:p>
          <a:p>
            <a:pPr marL="0" lvl="0" indent="0" algn="l" rtl="0">
              <a:spcBef>
                <a:spcPts val="0"/>
              </a:spcBef>
              <a:spcAft>
                <a:spcPts val="0"/>
              </a:spcAft>
              <a:buNone/>
            </a:pPr>
            <a:r>
              <a:rPr lang="en" sz="2200" dirty="0"/>
              <a:t>We conclude that the MA(2) model defined by x</a:t>
            </a:r>
            <a:r>
              <a:rPr lang="en" sz="2200" baseline="-25000" dirty="0"/>
              <a:t>t</a:t>
            </a:r>
            <a:r>
              <a:rPr lang="en" sz="2200" dirty="0"/>
              <a:t> = u</a:t>
            </a:r>
            <a:r>
              <a:rPr lang="en" sz="2200" baseline="-25000" dirty="0"/>
              <a:t>t</a:t>
            </a:r>
            <a:r>
              <a:rPr lang="en" sz="2200" dirty="0"/>
              <a:t> + 1.686u</a:t>
            </a:r>
            <a:r>
              <a:rPr lang="en" sz="2200" baseline="-25000" dirty="0"/>
              <a:t>t−1</a:t>
            </a:r>
            <a:r>
              <a:rPr lang="en" sz="2200" dirty="0"/>
              <a:t> + 0.884u</a:t>
            </a:r>
            <a:r>
              <a:rPr lang="en" sz="2200" baseline="-25000" dirty="0"/>
              <a:t>t−2</a:t>
            </a:r>
            <a:r>
              <a:rPr lang="en" sz="2200" dirty="0"/>
              <a:t>, u</a:t>
            </a:r>
            <a:r>
              <a:rPr lang="en" sz="2200" baseline="-25000" dirty="0"/>
              <a:t>t</a:t>
            </a:r>
            <a:r>
              <a:rPr lang="en" sz="2200" dirty="0"/>
              <a:t> ∼ WN(0, 0.94) appear to fit the data very well.</a:t>
            </a:r>
            <a:endParaRPr sz="2200" dirty="0"/>
          </a:p>
        </p:txBody>
      </p:sp>
      <p:cxnSp>
        <p:nvCxnSpPr>
          <p:cNvPr id="195" name="Google Shape;195;p35"/>
          <p:cNvCxnSpPr/>
          <p:nvPr/>
        </p:nvCxnSpPr>
        <p:spPr>
          <a:xfrm>
            <a:off x="3150750" y="944525"/>
            <a:ext cx="2842500"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xfrm>
            <a:off x="2233650" y="0"/>
            <a:ext cx="4676700" cy="10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t>REFFERENCES</a:t>
            </a:r>
            <a:endParaRPr sz="6000"/>
          </a:p>
        </p:txBody>
      </p:sp>
      <p:sp>
        <p:nvSpPr>
          <p:cNvPr id="203" name="Google Shape;203;p36"/>
          <p:cNvSpPr txBox="1">
            <a:spLocks noGrp="1"/>
          </p:cNvSpPr>
          <p:nvPr>
            <p:ph type="subTitle" idx="1"/>
          </p:nvPr>
        </p:nvSpPr>
        <p:spPr>
          <a:xfrm>
            <a:off x="845643" y="1480542"/>
            <a:ext cx="7704000" cy="2540026"/>
          </a:xfrm>
          <a:prstGeom prst="rect">
            <a:avLst/>
          </a:prstGeom>
          <a:solidFill>
            <a:schemeClr val="dk1">
              <a:alpha val="56699"/>
            </a:schemeClr>
          </a:solidFill>
        </p:spPr>
        <p:txBody>
          <a:bodyPr spcFirstLastPara="1" wrap="square" lIns="234000" tIns="234000" rIns="234000" bIns="91425" anchor="t" anchorCtr="0">
            <a:noAutofit/>
          </a:bodyPr>
          <a:lstStyle/>
          <a:p>
            <a:pPr marL="457200" lvl="0" indent="-368300" algn="l" rtl="0">
              <a:spcBef>
                <a:spcPts val="0"/>
              </a:spcBef>
              <a:spcAft>
                <a:spcPts val="0"/>
              </a:spcAft>
              <a:buSzPts val="2200"/>
              <a:buChar char="●"/>
            </a:pPr>
            <a:r>
              <a:rPr lang="en" sz="2200" u="sng" dirty="0">
                <a:solidFill>
                  <a:schemeClr val="hlink"/>
                </a:solidFill>
                <a:hlinkClick r:id="rId4"/>
              </a:rPr>
              <a:t>https://youtu.be/kaXKnjCvEUQ</a:t>
            </a:r>
            <a:endParaRPr sz="2200" dirty="0"/>
          </a:p>
          <a:p>
            <a:pPr marL="457200" lvl="0" indent="-368300" algn="l" rtl="0">
              <a:spcBef>
                <a:spcPts val="0"/>
              </a:spcBef>
              <a:spcAft>
                <a:spcPts val="0"/>
              </a:spcAft>
              <a:buSzPts val="2200"/>
              <a:buChar char="●"/>
            </a:pPr>
            <a:r>
              <a:rPr lang="en" sz="2200" u="sng" dirty="0">
                <a:solidFill>
                  <a:schemeClr val="hlink"/>
                </a:solidFill>
                <a:hlinkClick r:id="rId5"/>
              </a:rPr>
              <a:t>https://en.wikipedia.org/wiki/Autoregressive%E2%80%93moving-average_model</a:t>
            </a:r>
            <a:endParaRPr sz="2200" dirty="0"/>
          </a:p>
          <a:p>
            <a:pPr marL="457200" lvl="0" indent="-368300" algn="l" rtl="0">
              <a:spcBef>
                <a:spcPts val="0"/>
              </a:spcBef>
              <a:spcAft>
                <a:spcPts val="0"/>
              </a:spcAft>
              <a:buSzPts val="2200"/>
              <a:buChar char="●"/>
            </a:pPr>
            <a:r>
              <a:rPr lang="en" sz="2200" u="sng" dirty="0">
                <a:solidFill>
                  <a:schemeClr val="hlink"/>
                </a:solidFill>
                <a:hlinkClick r:id="rId6"/>
              </a:rPr>
              <a:t>http://www.phdeconomics.sssup.it/documents/Lesson15.pdf</a:t>
            </a:r>
            <a:r>
              <a:rPr lang="en" sz="2200" dirty="0"/>
              <a:t> </a:t>
            </a:r>
          </a:p>
          <a:p>
            <a:pPr marL="457200" lvl="0" indent="-368300" algn="l" rtl="0">
              <a:spcBef>
                <a:spcPts val="0"/>
              </a:spcBef>
              <a:spcAft>
                <a:spcPts val="0"/>
              </a:spcAft>
              <a:buSzPts val="2200"/>
              <a:buChar char="●"/>
            </a:pPr>
            <a:r>
              <a:rPr lang="en-US" sz="2200" u="sng" dirty="0">
                <a:solidFill>
                  <a:schemeClr val="hlink"/>
                </a:solidFill>
                <a:hlinkClick r:id="rId7">
                  <a:extLst>
                    <a:ext uri="{A12FA001-AC4F-418D-AE19-62706E023703}">
                      <ahyp:hlinkClr xmlns:ahyp="http://schemas.microsoft.com/office/drawing/2018/hyperlinkcolor" val="tx"/>
                    </a:ext>
                  </a:extLst>
                </a:hlinkClick>
              </a:rPr>
              <a:t>Box-Jenkins (ARMA and ARIMA) Method with EViews Part (2/2) - YouTube</a:t>
            </a:r>
            <a:endParaRPr sz="2200" u="sng" dirty="0">
              <a:solidFill>
                <a:schemeClr val="hlink"/>
              </a:solidFill>
            </a:endParaRPr>
          </a:p>
          <a:p>
            <a:pPr marL="0" lvl="0" indent="0" algn="ctr" rtl="0">
              <a:spcBef>
                <a:spcPts val="0"/>
              </a:spcBef>
              <a:spcAft>
                <a:spcPts val="0"/>
              </a:spcAft>
              <a:buNone/>
            </a:pPr>
            <a:endParaRPr sz="2200" baseline="-25000" dirty="0"/>
          </a:p>
          <a:p>
            <a:pPr marL="0" lvl="0" indent="0" algn="l" rtl="0">
              <a:spcBef>
                <a:spcPts val="0"/>
              </a:spcBef>
              <a:spcAft>
                <a:spcPts val="0"/>
              </a:spcAft>
              <a:buNone/>
            </a:pPr>
            <a:r>
              <a:rPr lang="en" sz="2200" baseline="-25000" dirty="0"/>
              <a:t>         </a:t>
            </a:r>
            <a:endParaRPr sz="2200" baseline="-25000" dirty="0"/>
          </a:p>
          <a:p>
            <a:pPr marL="0" lvl="0" indent="0" algn="l" rtl="0">
              <a:spcBef>
                <a:spcPts val="0"/>
              </a:spcBef>
              <a:spcAft>
                <a:spcPts val="0"/>
              </a:spcAft>
              <a:buNone/>
            </a:pPr>
            <a:endParaRPr sz="2200" baseline="-25000" dirty="0"/>
          </a:p>
          <a:p>
            <a:pPr marL="0" lvl="0" indent="0" algn="l" rtl="0">
              <a:spcBef>
                <a:spcPts val="0"/>
              </a:spcBef>
              <a:spcAft>
                <a:spcPts val="0"/>
              </a:spcAft>
              <a:buNone/>
            </a:pPr>
            <a:r>
              <a:rPr lang="en" sz="2200" dirty="0"/>
              <a:t>           </a:t>
            </a:r>
            <a:endParaRPr sz="2200" dirty="0"/>
          </a:p>
        </p:txBody>
      </p:sp>
      <p:cxnSp>
        <p:nvCxnSpPr>
          <p:cNvPr id="202" name="Google Shape;202;p36"/>
          <p:cNvCxnSpPr/>
          <p:nvPr/>
        </p:nvCxnSpPr>
        <p:spPr>
          <a:xfrm>
            <a:off x="2321400" y="928700"/>
            <a:ext cx="4501200"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7"/>
        <p:cNvGrpSpPr/>
        <p:nvPr/>
      </p:nvGrpSpPr>
      <p:grpSpPr>
        <a:xfrm>
          <a:off x="0" y="0"/>
          <a:ext cx="0" cy="0"/>
          <a:chOff x="0" y="0"/>
          <a:chExt cx="0" cy="0"/>
        </a:xfrm>
      </p:grpSpPr>
      <p:pic>
        <p:nvPicPr>
          <p:cNvPr id="208" name="Google Shape;208;p37"/>
          <p:cNvPicPr preferRelativeResize="0"/>
          <p:nvPr/>
        </p:nvPicPr>
        <p:blipFill>
          <a:blip r:embed="rId4">
            <a:alphaModFix amt="66000"/>
          </a:blip>
          <a:stretch>
            <a:fillRect/>
          </a:stretch>
        </p:blipFill>
        <p:spPr>
          <a:xfrm>
            <a:off x="1118292" y="3608739"/>
            <a:ext cx="8680374" cy="5008975"/>
          </a:xfrm>
          <a:prstGeom prst="rect">
            <a:avLst/>
          </a:prstGeom>
          <a:noFill/>
          <a:ln>
            <a:noFill/>
          </a:ln>
        </p:spPr>
      </p:pic>
      <p:sp>
        <p:nvSpPr>
          <p:cNvPr id="209" name="Google Shape;209;p37"/>
          <p:cNvSpPr txBox="1">
            <a:spLocks noGrp="1"/>
          </p:cNvSpPr>
          <p:nvPr>
            <p:ph type="title"/>
          </p:nvPr>
        </p:nvSpPr>
        <p:spPr>
          <a:xfrm>
            <a:off x="1393231" y="944063"/>
            <a:ext cx="6357538" cy="23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800" dirty="0">
                <a:solidFill>
                  <a:srgbClr val="FFFF00"/>
                </a:solidFill>
              </a:rPr>
              <a:t>THANK YOU!</a:t>
            </a:r>
            <a:endParaRPr sz="8800" dirty="0">
              <a:solidFill>
                <a:srgbClr val="FFFF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4"/>
          <p:cNvSpPr txBox="1">
            <a:spLocks noGrp="1"/>
          </p:cNvSpPr>
          <p:nvPr>
            <p:ph type="title"/>
          </p:nvPr>
        </p:nvSpPr>
        <p:spPr>
          <a:xfrm>
            <a:off x="2540776" y="-5875"/>
            <a:ext cx="5123432" cy="1013700"/>
          </a:xfrm>
          <a:prstGeom prst="rect">
            <a:avLst/>
          </a:prstGeom>
        </p:spPr>
        <p:txBody>
          <a:bodyPr spcFirstLastPara="1" wrap="square" lIns="91425" tIns="91425" rIns="91425" bIns="91425" anchor="t" anchorCtr="0">
            <a:noAutofit/>
          </a:bodyPr>
          <a:lstStyle/>
          <a:p>
            <a:pPr marL="0" lvl="0" indent="0" algn="just">
              <a:lnSpc>
                <a:spcPct val="115000"/>
              </a:lnSpc>
              <a:buClr>
                <a:srgbClr val="F2F2F2"/>
              </a:buClr>
              <a:buSzPts val="2200"/>
              <a:buFont typeface="Fira Sans Condensed Light"/>
              <a:buNone/>
            </a:pPr>
            <a:r>
              <a:rPr lang="en-IN" sz="4800" cap="none" dirty="0">
                <a:solidFill>
                  <a:schemeClr val="tx2"/>
                </a:solidFill>
                <a:latin typeface="Baskerville Old Face" panose="02020602080505020303" pitchFamily="18" charset="0"/>
                <a:cs typeface="Mangal" panose="02040503050203030202" pitchFamily="18" charset="0"/>
                <a:sym typeface="Fira Sans Condensed Light"/>
              </a:rPr>
              <a:t>Assumptions</a:t>
            </a:r>
            <a:r>
              <a:rPr lang="en" sz="4800" cap="none" dirty="0">
                <a:solidFill>
                  <a:schemeClr val="tx2"/>
                </a:solidFill>
                <a:latin typeface="Baskerville Old Face" panose="02020602080505020303" pitchFamily="18" charset="0"/>
                <a:cs typeface="Mangal" panose="02040503050203030202" pitchFamily="18" charset="0"/>
                <a:sym typeface="Fira Sans Condensed Light"/>
              </a:rPr>
              <a:t> </a:t>
            </a:r>
            <a:endParaRPr sz="4800" cap="none" dirty="0">
              <a:solidFill>
                <a:schemeClr val="tx2"/>
              </a:solidFill>
              <a:latin typeface="Baskerville Old Face" panose="02020602080505020303" pitchFamily="18" charset="0"/>
              <a:cs typeface="Mangal" panose="02040503050203030202" pitchFamily="18" charset="0"/>
              <a:sym typeface="Fira Sans Condensed Light"/>
            </a:endParaRPr>
          </a:p>
        </p:txBody>
      </p:sp>
      <p:sp>
        <p:nvSpPr>
          <p:cNvPr id="114" name="Google Shape;114;p24"/>
          <p:cNvSpPr txBox="1">
            <a:spLocks noGrp="1"/>
          </p:cNvSpPr>
          <p:nvPr>
            <p:ph type="subTitle" idx="1"/>
          </p:nvPr>
        </p:nvSpPr>
        <p:spPr>
          <a:xfrm>
            <a:off x="720000" y="1459602"/>
            <a:ext cx="7704000" cy="2540024"/>
          </a:xfrm>
          <a:prstGeom prst="rect">
            <a:avLst/>
          </a:prstGeom>
          <a:solidFill>
            <a:schemeClr val="dk1">
              <a:alpha val="56699"/>
            </a:schemeClr>
          </a:solidFill>
        </p:spPr>
        <p:txBody>
          <a:bodyPr spcFirstLastPara="1" wrap="square" lIns="234000" tIns="234000" rIns="234000" bIns="91425" anchor="t" anchorCtr="0">
            <a:noAutofit/>
          </a:bodyPr>
          <a:lstStyle/>
          <a:p>
            <a:pPr marL="285750" indent="-285750" algn="just">
              <a:lnSpc>
                <a:spcPct val="115000"/>
              </a:lnSpc>
              <a:buClr>
                <a:srgbClr val="F2F2F2"/>
              </a:buClr>
              <a:buSzPts val="2200"/>
              <a:buFont typeface="Arial" panose="020B0604020202020204" pitchFamily="34" charset="0"/>
              <a:buChar char="•"/>
            </a:pPr>
            <a:r>
              <a:rPr lang="en-IN" sz="1800" dirty="0">
                <a:solidFill>
                  <a:schemeClr val="tx2"/>
                </a:solidFill>
                <a:latin typeface="Merriweather" panose="00000500000000000000" pitchFamily="2" charset="0"/>
                <a:cs typeface="Mangal" panose="02040503050203030202" pitchFamily="18" charset="0"/>
                <a:sym typeface="Fira Sans Condensed Light"/>
              </a:rPr>
              <a:t>ARMA model  is based on the assumption that the time series (variable) under study is “STATIONARY”. </a:t>
            </a:r>
          </a:p>
          <a:p>
            <a:pPr marL="285750" indent="-285750" algn="just">
              <a:lnSpc>
                <a:spcPct val="115000"/>
              </a:lnSpc>
              <a:buClr>
                <a:srgbClr val="F2F2F2"/>
              </a:buClr>
              <a:buSzPts val="2200"/>
              <a:buFont typeface="Arial" panose="020B0604020202020204" pitchFamily="34" charset="0"/>
              <a:buChar char="•"/>
            </a:pPr>
            <a:r>
              <a:rPr lang="en-IN" sz="1800" dirty="0">
                <a:solidFill>
                  <a:schemeClr val="tx2"/>
                </a:solidFill>
                <a:latin typeface="Merriweather" panose="00000500000000000000" pitchFamily="2" charset="0"/>
                <a:cs typeface="Mangal" panose="02040503050203030202" pitchFamily="18" charset="0"/>
                <a:sym typeface="Fira Sans Condensed Light"/>
              </a:rPr>
              <a:t>A stationary time series is  one whose properties do not depend on the time at which the series is observed. </a:t>
            </a:r>
          </a:p>
          <a:p>
            <a:pPr marL="285750" indent="-285750" algn="just">
              <a:lnSpc>
                <a:spcPct val="115000"/>
              </a:lnSpc>
              <a:buClr>
                <a:srgbClr val="F2F2F2"/>
              </a:buClr>
              <a:buSzPts val="2200"/>
              <a:buFont typeface="Arial" panose="020B0604020202020204" pitchFamily="34" charset="0"/>
              <a:buChar char="•"/>
            </a:pPr>
            <a:r>
              <a:rPr lang="en-IN" sz="1800" dirty="0">
                <a:solidFill>
                  <a:schemeClr val="tx2"/>
                </a:solidFill>
                <a:latin typeface="Merriweather" panose="00000500000000000000" pitchFamily="2" charset="0"/>
                <a:cs typeface="Mangal" panose="02040503050203030202" pitchFamily="18" charset="0"/>
                <a:sym typeface="Fira Sans Condensed Light"/>
              </a:rPr>
              <a:t>If the variable is not stationary then we have to take first difference to make variable stationary.</a:t>
            </a:r>
            <a:endParaRPr sz="2200" dirty="0">
              <a:solidFill>
                <a:schemeClr val="tx2"/>
              </a:solidFill>
            </a:endParaRPr>
          </a:p>
        </p:txBody>
      </p:sp>
      <p:cxnSp>
        <p:nvCxnSpPr>
          <p:cNvPr id="113" name="Google Shape;113;p24"/>
          <p:cNvCxnSpPr>
            <a:cxnSpLocks/>
          </p:cNvCxnSpPr>
          <p:nvPr/>
        </p:nvCxnSpPr>
        <p:spPr>
          <a:xfrm>
            <a:off x="2031224" y="1007825"/>
            <a:ext cx="4537100" cy="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997269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4"/>
          <p:cNvSpPr txBox="1">
            <a:spLocks noGrp="1"/>
          </p:cNvSpPr>
          <p:nvPr>
            <p:ph type="title"/>
          </p:nvPr>
        </p:nvSpPr>
        <p:spPr>
          <a:xfrm>
            <a:off x="1745038" y="-5875"/>
            <a:ext cx="5486400" cy="1013700"/>
          </a:xfrm>
          <a:prstGeom prst="rect">
            <a:avLst/>
          </a:prstGeom>
        </p:spPr>
        <p:txBody>
          <a:bodyPr spcFirstLastPara="1" wrap="square" lIns="91425" tIns="91425" rIns="91425" bIns="91425" anchor="t" anchorCtr="0">
            <a:noAutofit/>
          </a:bodyPr>
          <a:lstStyle/>
          <a:p>
            <a:pPr marL="0" lvl="0" indent="0" algn="just">
              <a:lnSpc>
                <a:spcPct val="115000"/>
              </a:lnSpc>
              <a:buClr>
                <a:srgbClr val="F2F2F2"/>
              </a:buClr>
              <a:buSzPts val="2200"/>
              <a:buFont typeface="Fira Sans Condensed Light"/>
              <a:buNone/>
            </a:pPr>
            <a:r>
              <a:rPr lang="en" sz="4400" cap="none" dirty="0">
                <a:solidFill>
                  <a:schemeClr val="tx2"/>
                </a:solidFill>
                <a:latin typeface="Merriweather" panose="00000500000000000000" pitchFamily="2" charset="0"/>
                <a:cs typeface="Mangal" panose="02040503050203030202" pitchFamily="18" charset="0"/>
                <a:sym typeface="Fira Sans Condensed Light"/>
              </a:rPr>
              <a:t>INTRODUCTION</a:t>
            </a:r>
            <a:endParaRPr sz="4400" cap="none" dirty="0">
              <a:solidFill>
                <a:schemeClr val="tx2"/>
              </a:solidFill>
              <a:latin typeface="Merriweather" panose="00000500000000000000" pitchFamily="2" charset="0"/>
              <a:cs typeface="Mangal" panose="02040503050203030202" pitchFamily="18" charset="0"/>
              <a:sym typeface="Fira Sans Condensed Light"/>
            </a:endParaRPr>
          </a:p>
        </p:txBody>
      </p:sp>
      <p:sp>
        <p:nvSpPr>
          <p:cNvPr id="114" name="Google Shape;114;p24"/>
          <p:cNvSpPr txBox="1">
            <a:spLocks noGrp="1"/>
          </p:cNvSpPr>
          <p:nvPr>
            <p:ph type="subTitle" idx="1"/>
          </p:nvPr>
        </p:nvSpPr>
        <p:spPr>
          <a:xfrm>
            <a:off x="643218" y="1508463"/>
            <a:ext cx="7704000" cy="2553984"/>
          </a:xfrm>
          <a:prstGeom prst="rect">
            <a:avLst/>
          </a:prstGeom>
          <a:solidFill>
            <a:schemeClr val="dk1">
              <a:alpha val="56699"/>
            </a:schemeClr>
          </a:solidFill>
        </p:spPr>
        <p:txBody>
          <a:bodyPr spcFirstLastPara="1" wrap="square" lIns="234000" tIns="234000" rIns="234000" bIns="91425" anchor="t" anchorCtr="0">
            <a:noAutofit/>
          </a:bodyPr>
          <a:lstStyle/>
          <a:p>
            <a:pPr marL="457200" lvl="0" indent="-368300" algn="just">
              <a:lnSpc>
                <a:spcPct val="115000"/>
              </a:lnSpc>
              <a:buClr>
                <a:srgbClr val="F2F2F2"/>
              </a:buClr>
              <a:buSzPts val="2200"/>
              <a:buFont typeface="Fira Sans Condensed Light"/>
              <a:buChar char="●"/>
            </a:pPr>
            <a:r>
              <a:rPr lang="en" sz="1800" dirty="0">
                <a:solidFill>
                  <a:schemeClr val="tx2"/>
                </a:solidFill>
                <a:latin typeface="Merriweather" panose="00000500000000000000" pitchFamily="2" charset="0"/>
                <a:cs typeface="Mangal" panose="02040503050203030202" pitchFamily="18" charset="0"/>
                <a:sym typeface="Fira Sans Condensed Light"/>
              </a:rPr>
              <a:t>The term ARMA stands for Auto Regressive Moving Average.</a:t>
            </a:r>
            <a:endParaRPr sz="1800" dirty="0">
              <a:solidFill>
                <a:schemeClr val="tx2"/>
              </a:solidFill>
              <a:latin typeface="Merriweather" panose="00000500000000000000" pitchFamily="2" charset="0"/>
              <a:cs typeface="Mangal" panose="02040503050203030202" pitchFamily="18" charset="0"/>
              <a:sym typeface="Fira Sans Condensed Light"/>
            </a:endParaRPr>
          </a:p>
          <a:p>
            <a:pPr marL="457200" lvl="0" indent="-368300" algn="just">
              <a:lnSpc>
                <a:spcPct val="115000"/>
              </a:lnSpc>
              <a:buClr>
                <a:srgbClr val="F2F2F2"/>
              </a:buClr>
              <a:buSzPts val="2200"/>
              <a:buFont typeface="Fira Sans Condensed Light"/>
              <a:buChar char="●"/>
            </a:pPr>
            <a:r>
              <a:rPr lang="en" sz="1800" dirty="0">
                <a:solidFill>
                  <a:schemeClr val="tx2"/>
                </a:solidFill>
                <a:latin typeface="Merriweather" panose="00000500000000000000" pitchFamily="2" charset="0"/>
                <a:cs typeface="Mangal" panose="02040503050203030202" pitchFamily="18" charset="0"/>
                <a:sym typeface="Fira Sans Condensed Light"/>
              </a:rPr>
              <a:t>ARMA model is combination of AR and MA model. </a:t>
            </a:r>
          </a:p>
          <a:p>
            <a:pPr marL="88900" lvl="0" indent="0" algn="just">
              <a:lnSpc>
                <a:spcPct val="115000"/>
              </a:lnSpc>
              <a:buClr>
                <a:srgbClr val="F2F2F2"/>
              </a:buClr>
              <a:buSzPts val="2200"/>
              <a:buFont typeface="Fira Sans Condensed Light"/>
              <a:buNone/>
            </a:pPr>
            <a:r>
              <a:rPr lang="en" sz="1800" dirty="0">
                <a:solidFill>
                  <a:schemeClr val="tx2"/>
                </a:solidFill>
                <a:latin typeface="Merriweather" panose="00000500000000000000" pitchFamily="2" charset="0"/>
                <a:cs typeface="Mangal" panose="02040503050203030202" pitchFamily="18" charset="0"/>
                <a:sym typeface="Fira Sans Condensed Light"/>
              </a:rPr>
              <a:t>                        i.e  ARMA = AR + MA</a:t>
            </a:r>
          </a:p>
          <a:p>
            <a:pPr marL="88900" lvl="0" indent="0" algn="just">
              <a:lnSpc>
                <a:spcPct val="115000"/>
              </a:lnSpc>
              <a:buClr>
                <a:srgbClr val="F2F2F2"/>
              </a:buClr>
              <a:buSzPts val="2200"/>
              <a:buFont typeface="Fira Sans Condensed Light"/>
              <a:buNone/>
            </a:pPr>
            <a:r>
              <a:rPr lang="en" sz="1800" dirty="0">
                <a:solidFill>
                  <a:schemeClr val="tx2"/>
                </a:solidFill>
                <a:latin typeface="Merriweather" panose="00000500000000000000" pitchFamily="2" charset="0"/>
                <a:cs typeface="Mangal" panose="02040503050203030202" pitchFamily="18" charset="0"/>
                <a:sym typeface="Fira Sans Condensed Light"/>
              </a:rPr>
              <a:t>   Here AR = Auto Regressive </a:t>
            </a:r>
          </a:p>
          <a:p>
            <a:pPr marL="88900" lvl="0" indent="0" algn="just">
              <a:lnSpc>
                <a:spcPct val="115000"/>
              </a:lnSpc>
              <a:buClr>
                <a:srgbClr val="F2F2F2"/>
              </a:buClr>
              <a:buSzPts val="2200"/>
              <a:buFont typeface="Fira Sans Condensed Light"/>
              <a:buNone/>
            </a:pPr>
            <a:r>
              <a:rPr lang="en" sz="1800" dirty="0">
                <a:solidFill>
                  <a:schemeClr val="tx2"/>
                </a:solidFill>
                <a:latin typeface="Merriweather" panose="00000500000000000000" pitchFamily="2" charset="0"/>
                <a:cs typeface="Mangal" panose="02040503050203030202" pitchFamily="18" charset="0"/>
                <a:sym typeface="Fira Sans Condensed Light"/>
              </a:rPr>
              <a:t>           MA = 	Moving Average </a:t>
            </a:r>
            <a:endParaRPr sz="1800" dirty="0">
              <a:solidFill>
                <a:schemeClr val="tx2"/>
              </a:solidFill>
              <a:latin typeface="Merriweather" panose="00000500000000000000" pitchFamily="2" charset="0"/>
              <a:cs typeface="Mangal" panose="02040503050203030202" pitchFamily="18" charset="0"/>
              <a:sym typeface="Fira Sans Condensed Light"/>
            </a:endParaRPr>
          </a:p>
        </p:txBody>
      </p:sp>
      <p:cxnSp>
        <p:nvCxnSpPr>
          <p:cNvPr id="113" name="Google Shape;113;p24"/>
          <p:cNvCxnSpPr/>
          <p:nvPr/>
        </p:nvCxnSpPr>
        <p:spPr>
          <a:xfrm>
            <a:off x="1849080" y="1007825"/>
            <a:ext cx="4510500"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5"/>
          <p:cNvSpPr txBox="1">
            <a:spLocks noGrp="1"/>
          </p:cNvSpPr>
          <p:nvPr>
            <p:ph type="title"/>
          </p:nvPr>
        </p:nvSpPr>
        <p:spPr>
          <a:xfrm>
            <a:off x="844599" y="246393"/>
            <a:ext cx="7336876" cy="7691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00" dirty="0">
                <a:latin typeface="Baskerville Old Face" panose="02020602080505020303" pitchFamily="18" charset="0"/>
              </a:rPr>
              <a:t>AR(Auto regressive ) model</a:t>
            </a:r>
            <a:endParaRPr sz="3600" dirty="0">
              <a:latin typeface="Baskerville Old Face" panose="02020602080505020303" pitchFamily="18" charset="0"/>
            </a:endParaRPr>
          </a:p>
        </p:txBody>
      </p:sp>
      <p:sp>
        <p:nvSpPr>
          <p:cNvPr id="121" name="Google Shape;121;p25"/>
          <p:cNvSpPr txBox="1">
            <a:spLocks noGrp="1"/>
          </p:cNvSpPr>
          <p:nvPr>
            <p:ph type="subTitle" idx="1"/>
          </p:nvPr>
        </p:nvSpPr>
        <p:spPr>
          <a:xfrm>
            <a:off x="679061" y="1403761"/>
            <a:ext cx="7704000" cy="2972793"/>
          </a:xfrm>
          <a:prstGeom prst="rect">
            <a:avLst/>
          </a:prstGeom>
          <a:solidFill>
            <a:schemeClr val="dk1">
              <a:alpha val="56699"/>
            </a:schemeClr>
          </a:solidFill>
        </p:spPr>
        <p:txBody>
          <a:bodyPr spcFirstLastPara="1" wrap="square" lIns="234000" tIns="234000" rIns="234000" bIns="91425" anchor="t" anchorCtr="0">
            <a:noAutofit/>
          </a:bodyPr>
          <a:lstStyle/>
          <a:p>
            <a:pPr indent="-368300">
              <a:buSzPts val="2200"/>
            </a:pPr>
            <a:r>
              <a:rPr lang="en-IN" sz="1800" dirty="0">
                <a:solidFill>
                  <a:schemeClr val="tx2"/>
                </a:solidFill>
                <a:latin typeface="Merriweather" panose="00000500000000000000" pitchFamily="2" charset="0"/>
                <a:cs typeface="Mangal" panose="02040503050203030202" pitchFamily="18" charset="0"/>
              </a:rPr>
              <a:t>The notation AR(p) refers to the autoregressive model of order p. The AR(p) model is written</a:t>
            </a:r>
          </a:p>
          <a:p>
            <a:pPr marL="88900" lvl="0" indent="0" algn="l" rtl="0">
              <a:spcBef>
                <a:spcPts val="0"/>
              </a:spcBef>
              <a:spcAft>
                <a:spcPts val="0"/>
              </a:spcAft>
              <a:buSzPts val="2200"/>
              <a:buNone/>
            </a:pPr>
            <a:r>
              <a:rPr lang="en-IN" sz="1800" dirty="0">
                <a:solidFill>
                  <a:schemeClr val="tx2"/>
                </a:solidFill>
                <a:latin typeface="Merriweather" panose="00000500000000000000" pitchFamily="2" charset="0"/>
                <a:ea typeface="Fira Sans Condensed"/>
                <a:cs typeface="Mangal" panose="02040503050203030202" pitchFamily="18" charset="0"/>
              </a:rPr>
              <a:t>                      </a:t>
            </a:r>
            <a:r>
              <a:rPr lang="en" sz="2200" b="1" dirty="0">
                <a:latin typeface="Fira Sans Condensed"/>
                <a:ea typeface="Fira Sans Condensed"/>
                <a:cs typeface="Fira Sans Condensed"/>
                <a:sym typeface="Fira Sans Condensed"/>
              </a:rPr>
              <a:t>y</a:t>
            </a:r>
            <a:r>
              <a:rPr lang="en" sz="2200" b="1" baseline="-25000" dirty="0">
                <a:latin typeface="Fira Sans Condensed"/>
                <a:ea typeface="Fira Sans Condensed"/>
                <a:cs typeface="Fira Sans Condensed"/>
                <a:sym typeface="Fira Sans Condensed"/>
              </a:rPr>
              <a:t>t</a:t>
            </a:r>
            <a:r>
              <a:rPr lang="en" sz="2200" b="1" dirty="0">
                <a:latin typeface="Fira Sans Condensed"/>
                <a:ea typeface="Fira Sans Condensed"/>
                <a:cs typeface="Fira Sans Condensed"/>
                <a:sym typeface="Fira Sans Condensed"/>
              </a:rPr>
              <a:t>= c + ε</a:t>
            </a:r>
            <a:r>
              <a:rPr lang="en" sz="2200" b="1" baseline="-25000" dirty="0">
                <a:latin typeface="Fira Sans Condensed"/>
                <a:ea typeface="Fira Sans Condensed"/>
                <a:cs typeface="Fira Sans Condensed"/>
                <a:sym typeface="Fira Sans Condensed"/>
              </a:rPr>
              <a:t>t </a:t>
            </a:r>
            <a:r>
              <a:rPr lang="en" sz="2200" b="1" dirty="0">
                <a:latin typeface="Fira Sans Condensed"/>
                <a:ea typeface="Fira Sans Condensed"/>
                <a:cs typeface="Fira Sans Condensed"/>
                <a:sym typeface="Fira Sans Condensed"/>
              </a:rPr>
              <a:t>+ a</a:t>
            </a:r>
            <a:r>
              <a:rPr lang="en" sz="2200" b="1" baseline="-25000" dirty="0">
                <a:latin typeface="Fira Sans Condensed"/>
                <a:ea typeface="Fira Sans Condensed"/>
                <a:cs typeface="Fira Sans Condensed"/>
                <a:sym typeface="Fira Sans Condensed"/>
              </a:rPr>
              <a:t>1</a:t>
            </a:r>
            <a:r>
              <a:rPr lang="en" sz="2200" b="1" dirty="0">
                <a:latin typeface="Fira Sans Condensed"/>
                <a:ea typeface="Fira Sans Condensed"/>
                <a:cs typeface="Fira Sans Condensed"/>
                <a:sym typeface="Fira Sans Condensed"/>
              </a:rPr>
              <a:t>y</a:t>
            </a:r>
            <a:r>
              <a:rPr lang="en" sz="2200" b="1" baseline="-25000" dirty="0">
                <a:latin typeface="Fira Sans Condensed"/>
                <a:ea typeface="Fira Sans Condensed"/>
                <a:cs typeface="Fira Sans Condensed"/>
                <a:sym typeface="Fira Sans Condensed"/>
              </a:rPr>
              <a:t>t-1</a:t>
            </a:r>
            <a:r>
              <a:rPr lang="en" sz="2200" b="1" dirty="0">
                <a:latin typeface="Fira Sans Condensed"/>
                <a:ea typeface="Fira Sans Condensed"/>
                <a:cs typeface="Fira Sans Condensed"/>
                <a:sym typeface="Fira Sans Condensed"/>
              </a:rPr>
              <a:t>+ a</a:t>
            </a:r>
            <a:r>
              <a:rPr lang="en" sz="2200" b="1" baseline="-25000" dirty="0">
                <a:latin typeface="Fira Sans Condensed"/>
                <a:ea typeface="Fira Sans Condensed"/>
                <a:cs typeface="Fira Sans Condensed"/>
                <a:sym typeface="Fira Sans Condensed"/>
              </a:rPr>
              <a:t>2</a:t>
            </a:r>
            <a:r>
              <a:rPr lang="en" sz="2200" b="1" dirty="0">
                <a:latin typeface="Fira Sans Condensed"/>
                <a:ea typeface="Fira Sans Condensed"/>
                <a:cs typeface="Fira Sans Condensed"/>
                <a:sym typeface="Fira Sans Condensed"/>
              </a:rPr>
              <a:t>y</a:t>
            </a:r>
            <a:r>
              <a:rPr lang="en" sz="2200" b="1" baseline="-25000" dirty="0">
                <a:latin typeface="Fira Sans Condensed"/>
                <a:ea typeface="Fira Sans Condensed"/>
                <a:cs typeface="Fira Sans Condensed"/>
                <a:sym typeface="Fira Sans Condensed"/>
              </a:rPr>
              <a:t>t-2  </a:t>
            </a:r>
            <a:r>
              <a:rPr lang="en" sz="2200" b="1" dirty="0">
                <a:latin typeface="Fira Sans Condensed"/>
                <a:ea typeface="Fira Sans Condensed"/>
                <a:cs typeface="Fira Sans Condensed"/>
                <a:sym typeface="Fira Sans Condensed"/>
              </a:rPr>
              <a:t>+.......…+ a</a:t>
            </a:r>
            <a:r>
              <a:rPr lang="en" sz="2200" b="1" baseline="-25000" dirty="0">
                <a:latin typeface="Fira Sans Condensed"/>
                <a:ea typeface="Fira Sans Condensed"/>
                <a:cs typeface="Fira Sans Condensed"/>
                <a:sym typeface="Fira Sans Condensed"/>
              </a:rPr>
              <a:t>p</a:t>
            </a:r>
            <a:r>
              <a:rPr lang="en" sz="2200" b="1" dirty="0">
                <a:latin typeface="Fira Sans Condensed"/>
                <a:ea typeface="Fira Sans Condensed"/>
                <a:cs typeface="Fira Sans Condensed"/>
                <a:sym typeface="Fira Sans Condensed"/>
              </a:rPr>
              <a:t>y</a:t>
            </a:r>
            <a:r>
              <a:rPr lang="en" sz="2200" b="1" baseline="-25000" dirty="0">
                <a:latin typeface="Fira Sans Condensed"/>
                <a:ea typeface="Fira Sans Condensed"/>
                <a:cs typeface="Fira Sans Condensed"/>
                <a:sym typeface="Fira Sans Condensed"/>
              </a:rPr>
              <a:t>t-p</a:t>
            </a:r>
          </a:p>
          <a:p>
            <a:pPr marL="88900" lvl="0" indent="0" algn="l" rtl="0">
              <a:spcBef>
                <a:spcPts val="0"/>
              </a:spcBef>
              <a:spcAft>
                <a:spcPts val="0"/>
              </a:spcAft>
              <a:buSzPts val="2200"/>
              <a:buNone/>
            </a:pPr>
            <a:endParaRPr sz="2200" dirty="0"/>
          </a:p>
          <a:p>
            <a:pPr marL="457200" lvl="0" indent="-368300" algn="l" rtl="0">
              <a:spcBef>
                <a:spcPts val="0"/>
              </a:spcBef>
              <a:spcAft>
                <a:spcPts val="0"/>
              </a:spcAft>
              <a:buSzPts val="2200"/>
              <a:buChar char="❏"/>
            </a:pPr>
            <a:r>
              <a:rPr lang="en" sz="2200" dirty="0"/>
              <a:t>a</a:t>
            </a:r>
            <a:r>
              <a:rPr lang="en" sz="2200" baseline="-25000" dirty="0"/>
              <a:t>1   </a:t>
            </a:r>
            <a:r>
              <a:rPr lang="en" sz="2200" dirty="0"/>
              <a:t>a</a:t>
            </a:r>
            <a:r>
              <a:rPr lang="en" sz="2200" baseline="-25000" dirty="0"/>
              <a:t>2 </a:t>
            </a:r>
            <a:r>
              <a:rPr lang="en" sz="2200" dirty="0"/>
              <a:t>……….a</a:t>
            </a:r>
            <a:r>
              <a:rPr lang="en" sz="2200" baseline="-25000" dirty="0"/>
              <a:t>p      </a:t>
            </a:r>
            <a:r>
              <a:rPr lang="en" sz="2200" dirty="0"/>
              <a:t>are the Auto Regressive coefficients</a:t>
            </a:r>
            <a:endParaRPr sz="2200" dirty="0"/>
          </a:p>
          <a:p>
            <a:pPr marL="457200" lvl="0" indent="-368300" algn="l" rtl="0">
              <a:spcBef>
                <a:spcPts val="0"/>
              </a:spcBef>
              <a:spcAft>
                <a:spcPts val="0"/>
              </a:spcAft>
              <a:buSzPts val="2200"/>
              <a:buChar char="❏"/>
            </a:pPr>
            <a:r>
              <a:rPr lang="en" sz="2200" dirty="0"/>
              <a:t>y</a:t>
            </a:r>
            <a:r>
              <a:rPr lang="en" sz="2200" baseline="-25000" dirty="0"/>
              <a:t>t</a:t>
            </a:r>
            <a:r>
              <a:rPr lang="en" sz="2200" dirty="0"/>
              <a:t> is the value of the time series</a:t>
            </a:r>
            <a:endParaRPr sz="2200" dirty="0"/>
          </a:p>
          <a:p>
            <a:pPr marL="457200" lvl="0" indent="-368300" algn="l" rtl="0">
              <a:spcBef>
                <a:spcPts val="0"/>
              </a:spcBef>
              <a:spcAft>
                <a:spcPts val="0"/>
              </a:spcAft>
              <a:buSzPts val="2200"/>
              <a:buChar char="❏"/>
            </a:pPr>
            <a:r>
              <a:rPr lang="en" sz="2200" dirty="0"/>
              <a:t>ε</a:t>
            </a:r>
            <a:r>
              <a:rPr lang="en" sz="2200" baseline="-25000" dirty="0"/>
              <a:t>t </a:t>
            </a:r>
            <a:r>
              <a:rPr lang="en" sz="2200" dirty="0"/>
              <a:t>is the error associated and c is a constant</a:t>
            </a:r>
            <a:endParaRPr sz="2200" dirty="0"/>
          </a:p>
          <a:p>
            <a:pPr marL="0" lvl="0" indent="0" algn="l" rtl="0">
              <a:spcBef>
                <a:spcPts val="0"/>
              </a:spcBef>
              <a:spcAft>
                <a:spcPts val="0"/>
              </a:spcAft>
              <a:buNone/>
            </a:pPr>
            <a:endParaRPr sz="2200" dirty="0"/>
          </a:p>
          <a:p>
            <a:pPr marL="0" lvl="0" indent="0" algn="ctr" rtl="0">
              <a:spcBef>
                <a:spcPts val="0"/>
              </a:spcBef>
              <a:spcAft>
                <a:spcPts val="0"/>
              </a:spcAft>
              <a:buNone/>
            </a:pPr>
            <a:endParaRPr sz="2200" baseline="-25000" dirty="0"/>
          </a:p>
          <a:p>
            <a:pPr marL="0" lvl="0" indent="0" algn="l" rtl="0">
              <a:spcBef>
                <a:spcPts val="0"/>
              </a:spcBef>
              <a:spcAft>
                <a:spcPts val="0"/>
              </a:spcAft>
              <a:buNone/>
            </a:pPr>
            <a:r>
              <a:rPr lang="en" sz="2200" baseline="-25000" dirty="0"/>
              <a:t>         </a:t>
            </a:r>
            <a:endParaRPr sz="2200" baseline="-25000" dirty="0"/>
          </a:p>
          <a:p>
            <a:pPr marL="0" lvl="0" indent="0" algn="l" rtl="0">
              <a:spcBef>
                <a:spcPts val="0"/>
              </a:spcBef>
              <a:spcAft>
                <a:spcPts val="0"/>
              </a:spcAft>
              <a:buNone/>
            </a:pPr>
            <a:endParaRPr sz="2200" baseline="-25000" dirty="0"/>
          </a:p>
          <a:p>
            <a:pPr marL="0" lvl="0" indent="0" algn="l" rtl="0">
              <a:spcBef>
                <a:spcPts val="0"/>
              </a:spcBef>
              <a:spcAft>
                <a:spcPts val="0"/>
              </a:spcAft>
              <a:buNone/>
            </a:pPr>
            <a:r>
              <a:rPr lang="en" sz="2200" dirty="0"/>
              <a:t>           </a:t>
            </a:r>
            <a:endParaRPr sz="2200" dirty="0"/>
          </a:p>
        </p:txBody>
      </p:sp>
      <p:cxnSp>
        <p:nvCxnSpPr>
          <p:cNvPr id="120" name="Google Shape;120;p25"/>
          <p:cNvCxnSpPr>
            <a:cxnSpLocks/>
          </p:cNvCxnSpPr>
          <p:nvPr/>
        </p:nvCxnSpPr>
        <p:spPr>
          <a:xfrm>
            <a:off x="760939" y="955898"/>
            <a:ext cx="7663061"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5"/>
          <p:cNvSpPr txBox="1">
            <a:spLocks noGrp="1"/>
          </p:cNvSpPr>
          <p:nvPr>
            <p:ph type="title"/>
          </p:nvPr>
        </p:nvSpPr>
        <p:spPr>
          <a:xfrm>
            <a:off x="956281" y="300146"/>
            <a:ext cx="7650247" cy="713553"/>
          </a:xfrm>
          <a:prstGeom prst="rect">
            <a:avLst/>
          </a:prstGeom>
        </p:spPr>
        <p:txBody>
          <a:bodyPr spcFirstLastPara="1" wrap="square" lIns="91425" tIns="91425" rIns="91425" bIns="91425" anchor="t" anchorCtr="0">
            <a:noAutofit/>
          </a:bodyPr>
          <a:lstStyle/>
          <a:p>
            <a:pPr algn="ctr"/>
            <a:r>
              <a:rPr lang="en-IN" sz="2800" dirty="0">
                <a:latin typeface="Baskerville Old Face" panose="02020602080505020303" pitchFamily="18" charset="0"/>
              </a:rPr>
              <a:t>AR(Auto regressive ) model (Contd..)</a:t>
            </a:r>
            <a:endParaRPr sz="2800" dirty="0">
              <a:latin typeface="Baskerville Old Face" panose="02020602080505020303" pitchFamily="18" charset="0"/>
            </a:endParaRPr>
          </a:p>
        </p:txBody>
      </p:sp>
      <p:sp>
        <p:nvSpPr>
          <p:cNvPr id="121" name="Google Shape;121;p25"/>
          <p:cNvSpPr txBox="1">
            <a:spLocks noGrp="1"/>
          </p:cNvSpPr>
          <p:nvPr>
            <p:ph type="subTitle" idx="1"/>
          </p:nvPr>
        </p:nvSpPr>
        <p:spPr>
          <a:xfrm>
            <a:off x="720000" y="1333959"/>
            <a:ext cx="7704000" cy="2791311"/>
          </a:xfrm>
          <a:prstGeom prst="rect">
            <a:avLst/>
          </a:prstGeom>
          <a:solidFill>
            <a:schemeClr val="dk1">
              <a:alpha val="56699"/>
            </a:schemeClr>
          </a:solidFill>
        </p:spPr>
        <p:txBody>
          <a:bodyPr spcFirstLastPara="1" wrap="square" lIns="234000" tIns="234000" rIns="234000" bIns="91425" anchor="t" anchorCtr="0">
            <a:noAutofit/>
          </a:bodyPr>
          <a:lstStyle/>
          <a:p>
            <a:pPr marL="88900" lvl="0" indent="0" algn="l" rtl="0">
              <a:spcBef>
                <a:spcPts val="0"/>
              </a:spcBef>
              <a:spcAft>
                <a:spcPts val="0"/>
              </a:spcAft>
              <a:buSzPts val="2200"/>
              <a:buNone/>
            </a:pPr>
            <a:r>
              <a:rPr lang="en-IN" sz="1800" dirty="0">
                <a:solidFill>
                  <a:schemeClr val="tx2"/>
                </a:solidFill>
                <a:latin typeface="Merriweather" panose="00000500000000000000" pitchFamily="2" charset="0"/>
                <a:cs typeface="Mangal" panose="02040503050203030202" pitchFamily="18" charset="0"/>
              </a:rPr>
              <a:t>Some constraints are necessary on the values of the parameters so that the model remains stationary . For example, processes in the AR(1) model with | y1| &gt;1  are not stationary      </a:t>
            </a:r>
          </a:p>
          <a:p>
            <a:pPr marL="88900" lvl="0" indent="0" algn="l" rtl="0">
              <a:spcBef>
                <a:spcPts val="0"/>
              </a:spcBef>
              <a:spcAft>
                <a:spcPts val="0"/>
              </a:spcAft>
              <a:buSzPts val="2200"/>
              <a:buNone/>
            </a:pPr>
            <a:endParaRPr sz="1800" dirty="0">
              <a:solidFill>
                <a:schemeClr val="tx2"/>
              </a:solidFill>
              <a:latin typeface="Merriweather" panose="00000500000000000000" pitchFamily="2" charset="0"/>
              <a:cs typeface="Mangal" panose="02040503050203030202" pitchFamily="18" charset="0"/>
            </a:endParaRPr>
          </a:p>
          <a:p>
            <a:pPr>
              <a:lnSpc>
                <a:spcPct val="115000"/>
              </a:lnSpc>
              <a:spcAft>
                <a:spcPts val="1000"/>
              </a:spcAft>
            </a:pPr>
            <a:r>
              <a:rPr lang="en-IN" sz="1800" dirty="0">
                <a:solidFill>
                  <a:schemeClr val="tx2"/>
                </a:solidFill>
                <a:latin typeface="Merriweather" panose="00000500000000000000" pitchFamily="2" charset="0"/>
                <a:cs typeface="Mangal" panose="02040503050203030202" pitchFamily="18" charset="0"/>
              </a:rPr>
              <a:t>Example :- </a:t>
            </a:r>
          </a:p>
          <a:p>
            <a:pPr marL="152400" indent="0">
              <a:lnSpc>
                <a:spcPct val="115000"/>
              </a:lnSpc>
              <a:spcAft>
                <a:spcPts val="1000"/>
              </a:spcAft>
              <a:buNone/>
            </a:pPr>
            <a:r>
              <a:rPr lang="en-IN" sz="1800" dirty="0">
                <a:solidFill>
                  <a:schemeClr val="tx2"/>
                </a:solidFill>
                <a:latin typeface="Merriweather" panose="00000500000000000000" pitchFamily="2" charset="0"/>
                <a:cs typeface="Mangal" panose="02040503050203030202" pitchFamily="18" charset="0"/>
              </a:rPr>
              <a:t>AR(1) with       </a:t>
            </a:r>
            <a:r>
              <a:rPr lang="en-IN" sz="1800" b="1" dirty="0" err="1">
                <a:solidFill>
                  <a:schemeClr val="tx2"/>
                </a:solidFill>
                <a:latin typeface="Merriweather" panose="00000500000000000000" pitchFamily="2" charset="0"/>
                <a:cs typeface="Mangal" panose="02040503050203030202" pitchFamily="18" charset="0"/>
              </a:rPr>
              <a:t>yt</a:t>
            </a:r>
            <a:r>
              <a:rPr lang="en-IN" sz="1800" b="1" dirty="0">
                <a:solidFill>
                  <a:schemeClr val="tx2"/>
                </a:solidFill>
                <a:latin typeface="Merriweather" panose="00000500000000000000" pitchFamily="2" charset="0"/>
                <a:cs typeface="Mangal" panose="02040503050203030202" pitchFamily="18" charset="0"/>
              </a:rPr>
              <a:t>=18−0.8yt−1+εt          </a:t>
            </a:r>
            <a:r>
              <a:rPr lang="en-IN" sz="1800" dirty="0">
                <a:solidFill>
                  <a:schemeClr val="tx2"/>
                </a:solidFill>
                <a:latin typeface="Merriweather" panose="00000500000000000000" pitchFamily="2" charset="0"/>
                <a:cs typeface="Mangal" panose="02040503050203030202" pitchFamily="18" charset="0"/>
              </a:rPr>
              <a:t>AR(2)with      </a:t>
            </a:r>
            <a:r>
              <a:rPr lang="en-IN" sz="1800" b="1" dirty="0">
                <a:solidFill>
                  <a:schemeClr val="tx2"/>
                </a:solidFill>
                <a:latin typeface="Merriweather" panose="00000500000000000000" pitchFamily="2" charset="0"/>
                <a:cs typeface="Mangal" panose="02040503050203030202" pitchFamily="18" charset="0"/>
              </a:rPr>
              <a:t> </a:t>
            </a:r>
            <a:r>
              <a:rPr lang="en-IN" sz="1800" b="1" dirty="0" err="1">
                <a:solidFill>
                  <a:schemeClr val="tx2"/>
                </a:solidFill>
                <a:latin typeface="Merriweather" panose="00000500000000000000" pitchFamily="2" charset="0"/>
                <a:cs typeface="Mangal" panose="02040503050203030202" pitchFamily="18" charset="0"/>
              </a:rPr>
              <a:t>yt</a:t>
            </a:r>
            <a:r>
              <a:rPr lang="en-IN" sz="1800" b="1" dirty="0">
                <a:solidFill>
                  <a:schemeClr val="tx2"/>
                </a:solidFill>
                <a:latin typeface="Merriweather" panose="00000500000000000000" pitchFamily="2" charset="0"/>
                <a:cs typeface="Mangal" panose="02040503050203030202" pitchFamily="18" charset="0"/>
              </a:rPr>
              <a:t>=8+1.3yt−1−0.7yt−2+εt</a:t>
            </a:r>
          </a:p>
          <a:p>
            <a:pPr marL="0" lvl="0" indent="0" algn="l" rtl="0">
              <a:spcBef>
                <a:spcPts val="0"/>
              </a:spcBef>
              <a:spcAft>
                <a:spcPts val="0"/>
              </a:spcAft>
              <a:buNone/>
            </a:pPr>
            <a:endParaRPr sz="1800" dirty="0">
              <a:solidFill>
                <a:schemeClr val="tx2"/>
              </a:solidFill>
              <a:latin typeface="Merriweather" panose="00000500000000000000" pitchFamily="2" charset="0"/>
              <a:cs typeface="Mangal" panose="02040503050203030202" pitchFamily="18" charset="0"/>
            </a:endParaRPr>
          </a:p>
          <a:p>
            <a:pPr marL="0" lvl="0" indent="0" algn="ctr" rtl="0">
              <a:spcBef>
                <a:spcPts val="0"/>
              </a:spcBef>
              <a:spcAft>
                <a:spcPts val="0"/>
              </a:spcAft>
              <a:buNone/>
            </a:pPr>
            <a:endParaRPr sz="1800" dirty="0">
              <a:solidFill>
                <a:schemeClr val="tx2"/>
              </a:solidFill>
              <a:latin typeface="Merriweather" panose="00000500000000000000" pitchFamily="2" charset="0"/>
              <a:cs typeface="Mangal" panose="02040503050203030202" pitchFamily="18" charset="0"/>
            </a:endParaRPr>
          </a:p>
          <a:p>
            <a:pPr marL="0" lvl="0" indent="0" algn="l" rtl="0">
              <a:spcBef>
                <a:spcPts val="0"/>
              </a:spcBef>
              <a:spcAft>
                <a:spcPts val="0"/>
              </a:spcAft>
              <a:buNone/>
            </a:pPr>
            <a:r>
              <a:rPr lang="en" sz="1800" dirty="0">
                <a:solidFill>
                  <a:schemeClr val="tx2"/>
                </a:solidFill>
                <a:latin typeface="Merriweather" panose="00000500000000000000" pitchFamily="2" charset="0"/>
                <a:cs typeface="Mangal" panose="02040503050203030202" pitchFamily="18" charset="0"/>
              </a:rPr>
              <a:t>         </a:t>
            </a:r>
            <a:endParaRPr sz="1800" dirty="0">
              <a:solidFill>
                <a:schemeClr val="tx2"/>
              </a:solidFill>
              <a:latin typeface="Merriweather" panose="00000500000000000000" pitchFamily="2" charset="0"/>
              <a:cs typeface="Mangal" panose="02040503050203030202" pitchFamily="18" charset="0"/>
            </a:endParaRPr>
          </a:p>
          <a:p>
            <a:pPr marL="0" lvl="0" indent="0" algn="l" rtl="0">
              <a:spcBef>
                <a:spcPts val="0"/>
              </a:spcBef>
              <a:spcAft>
                <a:spcPts val="0"/>
              </a:spcAft>
              <a:buNone/>
            </a:pPr>
            <a:endParaRPr sz="1800" dirty="0">
              <a:solidFill>
                <a:schemeClr val="tx2"/>
              </a:solidFill>
              <a:latin typeface="Merriweather" panose="00000500000000000000" pitchFamily="2" charset="0"/>
              <a:cs typeface="Mangal" panose="02040503050203030202" pitchFamily="18" charset="0"/>
            </a:endParaRPr>
          </a:p>
          <a:p>
            <a:pPr marL="0" lvl="0" indent="0" algn="l" rtl="0">
              <a:spcBef>
                <a:spcPts val="0"/>
              </a:spcBef>
              <a:spcAft>
                <a:spcPts val="0"/>
              </a:spcAft>
              <a:buNone/>
            </a:pPr>
            <a:r>
              <a:rPr lang="en" sz="1800" dirty="0">
                <a:solidFill>
                  <a:schemeClr val="tx2"/>
                </a:solidFill>
                <a:latin typeface="Merriweather" panose="00000500000000000000" pitchFamily="2" charset="0"/>
                <a:cs typeface="Mangal" panose="02040503050203030202" pitchFamily="18" charset="0"/>
              </a:rPr>
              <a:t>           </a:t>
            </a:r>
            <a:endParaRPr sz="1800" dirty="0">
              <a:solidFill>
                <a:schemeClr val="tx2"/>
              </a:solidFill>
              <a:latin typeface="Merriweather" panose="00000500000000000000" pitchFamily="2" charset="0"/>
              <a:cs typeface="Mangal" panose="02040503050203030202" pitchFamily="18" charset="0"/>
            </a:endParaRPr>
          </a:p>
        </p:txBody>
      </p:sp>
      <p:cxnSp>
        <p:nvCxnSpPr>
          <p:cNvPr id="120" name="Google Shape;120;p25"/>
          <p:cNvCxnSpPr>
            <a:cxnSpLocks/>
          </p:cNvCxnSpPr>
          <p:nvPr/>
        </p:nvCxnSpPr>
        <p:spPr>
          <a:xfrm>
            <a:off x="1047023" y="908997"/>
            <a:ext cx="7312906" cy="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647547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369949" y="202423"/>
            <a:ext cx="8054050" cy="8054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00" dirty="0">
                <a:latin typeface="Baskerville Old Face" panose="02020602080505020303" pitchFamily="18" charset="0"/>
              </a:rPr>
              <a:t>MA(Moving Average ) model </a:t>
            </a:r>
            <a:endParaRPr sz="3600" dirty="0">
              <a:latin typeface="Baskerville Old Face" panose="02020602080505020303" pitchFamily="18" charset="0"/>
            </a:endParaRPr>
          </a:p>
        </p:txBody>
      </p:sp>
      <p:sp>
        <p:nvSpPr>
          <p:cNvPr id="128" name="Google Shape;128;p26"/>
          <p:cNvSpPr txBox="1">
            <a:spLocks noGrp="1"/>
          </p:cNvSpPr>
          <p:nvPr>
            <p:ph type="subTitle"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457200" lvl="0" indent="-368300" algn="l" rtl="0">
              <a:spcBef>
                <a:spcPts val="0"/>
              </a:spcBef>
              <a:spcAft>
                <a:spcPts val="0"/>
              </a:spcAft>
              <a:buSzPts val="2200"/>
              <a:buChar char="●"/>
            </a:pPr>
            <a:r>
              <a:rPr lang="en-IN" sz="1800" dirty="0">
                <a:solidFill>
                  <a:schemeClr val="tx2"/>
                </a:solidFill>
                <a:latin typeface="Merriweather" panose="00000500000000000000" pitchFamily="2" charset="0"/>
                <a:cs typeface="Mangal" panose="02040503050203030202" pitchFamily="18" charset="0"/>
              </a:rPr>
              <a:t> Rather than using past values of the forecast variable in a regression, a moving average model uses past forecast errors in a regression-like model.</a:t>
            </a:r>
          </a:p>
          <a:p>
            <a:pPr marL="88900" lvl="0" indent="0" algn="l" rtl="0">
              <a:spcBef>
                <a:spcPts val="0"/>
              </a:spcBef>
              <a:spcAft>
                <a:spcPts val="0"/>
              </a:spcAft>
              <a:buSzPts val="2200"/>
              <a:buNone/>
            </a:pPr>
            <a:r>
              <a:rPr lang="en-IN" sz="1800" dirty="0">
                <a:solidFill>
                  <a:schemeClr val="tx2"/>
                </a:solidFill>
                <a:latin typeface="Merriweather" panose="00000500000000000000" pitchFamily="2" charset="0"/>
                <a:cs typeface="Mangal" panose="02040503050203030202" pitchFamily="18" charset="0"/>
              </a:rPr>
              <a:t>The notation MA(q) refers to the moving average model of order q: </a:t>
            </a:r>
          </a:p>
          <a:p>
            <a:pPr marL="88900" lvl="0" indent="0" algn="l" rtl="0">
              <a:spcBef>
                <a:spcPts val="0"/>
              </a:spcBef>
              <a:spcAft>
                <a:spcPts val="0"/>
              </a:spcAft>
              <a:buSzPts val="2200"/>
              <a:buNone/>
            </a:pPr>
            <a:r>
              <a:rPr lang="en" sz="1800" b="1" dirty="0">
                <a:latin typeface="Fira Sans Condensed"/>
                <a:ea typeface="Fira Sans Condensed"/>
                <a:cs typeface="Fira Sans Condensed"/>
                <a:sym typeface="Fira Sans Condensed"/>
              </a:rPr>
              <a:t>                               y</a:t>
            </a:r>
            <a:r>
              <a:rPr lang="en" sz="1800" b="1" baseline="-25000" dirty="0">
                <a:latin typeface="Fira Sans Condensed"/>
                <a:ea typeface="Fira Sans Condensed"/>
                <a:cs typeface="Fira Sans Condensed"/>
                <a:sym typeface="Fira Sans Condensed"/>
              </a:rPr>
              <a:t>t</a:t>
            </a:r>
            <a:r>
              <a:rPr lang="en" sz="1800" b="1" dirty="0">
                <a:latin typeface="Fira Sans Condensed"/>
                <a:ea typeface="Fira Sans Condensed"/>
                <a:cs typeface="Fira Sans Condensed"/>
                <a:sym typeface="Fira Sans Condensed"/>
              </a:rPr>
              <a:t>= μ + ε</a:t>
            </a:r>
            <a:r>
              <a:rPr lang="en" sz="1800" b="1" baseline="-25000" dirty="0">
                <a:latin typeface="Fira Sans Condensed"/>
                <a:ea typeface="Fira Sans Condensed"/>
                <a:cs typeface="Fira Sans Condensed"/>
                <a:sym typeface="Fira Sans Condensed"/>
              </a:rPr>
              <a:t>t </a:t>
            </a:r>
            <a:r>
              <a:rPr lang="en" sz="1800" b="1" dirty="0">
                <a:latin typeface="Fira Sans Condensed"/>
                <a:ea typeface="Fira Sans Condensed"/>
                <a:cs typeface="Fira Sans Condensed"/>
                <a:sym typeface="Fira Sans Condensed"/>
              </a:rPr>
              <a:t>+ m</a:t>
            </a:r>
            <a:r>
              <a:rPr lang="en" sz="1800" b="1" baseline="-25000" dirty="0">
                <a:latin typeface="Fira Sans Condensed"/>
                <a:ea typeface="Fira Sans Condensed"/>
                <a:cs typeface="Fira Sans Condensed"/>
                <a:sym typeface="Fira Sans Condensed"/>
              </a:rPr>
              <a:t>1</a:t>
            </a:r>
            <a:r>
              <a:rPr lang="en" sz="1800" b="1" dirty="0">
                <a:latin typeface="Fira Sans Condensed"/>
                <a:ea typeface="Fira Sans Condensed"/>
                <a:cs typeface="Fira Sans Condensed"/>
                <a:sym typeface="Fira Sans Condensed"/>
              </a:rPr>
              <a:t>ε</a:t>
            </a:r>
            <a:r>
              <a:rPr lang="en" sz="1800" b="1" baseline="-25000" dirty="0">
                <a:latin typeface="Fira Sans Condensed"/>
                <a:ea typeface="Fira Sans Condensed"/>
                <a:cs typeface="Fira Sans Condensed"/>
                <a:sym typeface="Fira Sans Condensed"/>
              </a:rPr>
              <a:t>t-1</a:t>
            </a:r>
            <a:r>
              <a:rPr lang="en" sz="1800" b="1" dirty="0">
                <a:latin typeface="Fira Sans Condensed"/>
                <a:ea typeface="Fira Sans Condensed"/>
                <a:cs typeface="Fira Sans Condensed"/>
                <a:sym typeface="Fira Sans Condensed"/>
              </a:rPr>
              <a:t>+ m</a:t>
            </a:r>
            <a:r>
              <a:rPr lang="en" sz="1800" b="1" baseline="-25000" dirty="0">
                <a:latin typeface="Fira Sans Condensed"/>
                <a:ea typeface="Fira Sans Condensed"/>
                <a:cs typeface="Fira Sans Condensed"/>
                <a:sym typeface="Fira Sans Condensed"/>
              </a:rPr>
              <a:t>2</a:t>
            </a:r>
            <a:r>
              <a:rPr lang="en" sz="1800" b="1" dirty="0">
                <a:latin typeface="Fira Sans Condensed"/>
                <a:ea typeface="Fira Sans Condensed"/>
                <a:cs typeface="Fira Sans Condensed"/>
                <a:sym typeface="Fira Sans Condensed"/>
              </a:rPr>
              <a:t>ε</a:t>
            </a:r>
            <a:r>
              <a:rPr lang="en" sz="1800" b="1" baseline="-25000" dirty="0">
                <a:latin typeface="Fira Sans Condensed"/>
                <a:ea typeface="Fira Sans Condensed"/>
                <a:cs typeface="Fira Sans Condensed"/>
                <a:sym typeface="Fira Sans Condensed"/>
              </a:rPr>
              <a:t>t-2  </a:t>
            </a:r>
            <a:r>
              <a:rPr lang="en" sz="1800" b="1" dirty="0">
                <a:latin typeface="Fira Sans Condensed"/>
                <a:ea typeface="Fira Sans Condensed"/>
                <a:cs typeface="Fira Sans Condensed"/>
                <a:sym typeface="Fira Sans Condensed"/>
              </a:rPr>
              <a:t>+.......…+ m</a:t>
            </a:r>
            <a:r>
              <a:rPr lang="en" sz="1800" b="1" baseline="-25000" dirty="0">
                <a:latin typeface="Fira Sans Condensed"/>
                <a:ea typeface="Fira Sans Condensed"/>
                <a:cs typeface="Fira Sans Condensed"/>
                <a:sym typeface="Fira Sans Condensed"/>
              </a:rPr>
              <a:t>q</a:t>
            </a:r>
            <a:r>
              <a:rPr lang="en" sz="1800" b="1" dirty="0">
                <a:latin typeface="Fira Sans Condensed"/>
                <a:ea typeface="Fira Sans Condensed"/>
                <a:cs typeface="Fira Sans Condensed"/>
                <a:sym typeface="Fira Sans Condensed"/>
              </a:rPr>
              <a:t>ε</a:t>
            </a:r>
            <a:r>
              <a:rPr lang="en" sz="1800" b="1" baseline="-25000" dirty="0">
                <a:latin typeface="Fira Sans Condensed"/>
                <a:ea typeface="Fira Sans Condensed"/>
                <a:cs typeface="Fira Sans Condensed"/>
                <a:sym typeface="Fira Sans Condensed"/>
              </a:rPr>
              <a:t>t-q</a:t>
            </a:r>
            <a:endParaRPr sz="2200" dirty="0"/>
          </a:p>
          <a:p>
            <a:pPr marL="457200" lvl="0" indent="-368300" algn="l" rtl="0">
              <a:spcBef>
                <a:spcPts val="0"/>
              </a:spcBef>
              <a:spcAft>
                <a:spcPts val="0"/>
              </a:spcAft>
              <a:buSzPts val="2200"/>
              <a:buChar char="❏"/>
            </a:pPr>
            <a:r>
              <a:rPr lang="en" sz="2200" dirty="0"/>
              <a:t>m</a:t>
            </a:r>
            <a:r>
              <a:rPr lang="en" sz="2200" baseline="-25000" dirty="0"/>
              <a:t>1   </a:t>
            </a:r>
            <a:r>
              <a:rPr lang="en" sz="2200" dirty="0"/>
              <a:t>m</a:t>
            </a:r>
            <a:r>
              <a:rPr lang="en" sz="2200" baseline="-25000" dirty="0"/>
              <a:t>2 </a:t>
            </a:r>
            <a:r>
              <a:rPr lang="en" sz="2200" dirty="0"/>
              <a:t>……….m</a:t>
            </a:r>
            <a:r>
              <a:rPr lang="en" sz="2200" baseline="-25000" dirty="0"/>
              <a:t>p      </a:t>
            </a:r>
            <a:r>
              <a:rPr lang="en" sz="2200" dirty="0"/>
              <a:t>are the Moving Average coefficients</a:t>
            </a:r>
            <a:endParaRPr sz="2200" dirty="0"/>
          </a:p>
          <a:p>
            <a:pPr marL="457200" lvl="0" indent="-368300" algn="l" rtl="0">
              <a:spcBef>
                <a:spcPts val="0"/>
              </a:spcBef>
              <a:spcAft>
                <a:spcPts val="0"/>
              </a:spcAft>
              <a:buSzPts val="2200"/>
              <a:buChar char="❏"/>
            </a:pPr>
            <a:r>
              <a:rPr lang="en" sz="2200" dirty="0"/>
              <a:t>y</a:t>
            </a:r>
            <a:r>
              <a:rPr lang="en" sz="2200" baseline="-25000" dirty="0"/>
              <a:t>t</a:t>
            </a:r>
            <a:r>
              <a:rPr lang="en" sz="2200" dirty="0"/>
              <a:t> is the value of the time series</a:t>
            </a:r>
            <a:endParaRPr sz="2200" dirty="0"/>
          </a:p>
          <a:p>
            <a:pPr marL="457200" lvl="0" indent="-368300" algn="l" rtl="0">
              <a:spcBef>
                <a:spcPts val="0"/>
              </a:spcBef>
              <a:spcAft>
                <a:spcPts val="0"/>
              </a:spcAft>
              <a:buSzPts val="2200"/>
              <a:buChar char="❏"/>
            </a:pPr>
            <a:r>
              <a:rPr lang="en" sz="2200" dirty="0"/>
              <a:t>ε</a:t>
            </a:r>
            <a:r>
              <a:rPr lang="en" sz="2200" baseline="-25000" dirty="0"/>
              <a:t>t </a:t>
            </a:r>
            <a:r>
              <a:rPr lang="en" sz="2200" dirty="0"/>
              <a:t>is the error associated and μ is the expectation of y</a:t>
            </a:r>
            <a:r>
              <a:rPr lang="en" sz="2200" baseline="-25000" dirty="0"/>
              <a:t>t</a:t>
            </a:r>
            <a:endParaRPr sz="2200" dirty="0"/>
          </a:p>
          <a:p>
            <a:pPr marL="0" lvl="0" indent="0" algn="l" rtl="0">
              <a:spcBef>
                <a:spcPts val="0"/>
              </a:spcBef>
              <a:spcAft>
                <a:spcPts val="0"/>
              </a:spcAft>
              <a:buNone/>
            </a:pPr>
            <a:endParaRPr sz="2200" dirty="0"/>
          </a:p>
          <a:p>
            <a:pPr marL="0" lvl="0" indent="0" algn="ctr" rtl="0">
              <a:spcBef>
                <a:spcPts val="0"/>
              </a:spcBef>
              <a:spcAft>
                <a:spcPts val="0"/>
              </a:spcAft>
              <a:buNone/>
            </a:pPr>
            <a:endParaRPr sz="2200" baseline="-25000" dirty="0"/>
          </a:p>
          <a:p>
            <a:pPr marL="0" lvl="0" indent="0" algn="l" rtl="0">
              <a:spcBef>
                <a:spcPts val="0"/>
              </a:spcBef>
              <a:spcAft>
                <a:spcPts val="0"/>
              </a:spcAft>
              <a:buNone/>
            </a:pPr>
            <a:r>
              <a:rPr lang="en" sz="2200" baseline="-25000" dirty="0"/>
              <a:t>         </a:t>
            </a:r>
            <a:endParaRPr sz="2200" baseline="-25000" dirty="0"/>
          </a:p>
          <a:p>
            <a:pPr marL="0" lvl="0" indent="0" algn="l" rtl="0">
              <a:spcBef>
                <a:spcPts val="0"/>
              </a:spcBef>
              <a:spcAft>
                <a:spcPts val="0"/>
              </a:spcAft>
              <a:buNone/>
            </a:pPr>
            <a:endParaRPr sz="2200" baseline="-25000" dirty="0"/>
          </a:p>
          <a:p>
            <a:pPr marL="0" lvl="0" indent="0" algn="l" rtl="0">
              <a:spcBef>
                <a:spcPts val="0"/>
              </a:spcBef>
              <a:spcAft>
                <a:spcPts val="0"/>
              </a:spcAft>
              <a:buNone/>
            </a:pPr>
            <a:r>
              <a:rPr lang="en" sz="2200" dirty="0"/>
              <a:t>           </a:t>
            </a:r>
            <a:endParaRPr sz="2200" dirty="0"/>
          </a:p>
        </p:txBody>
      </p:sp>
      <p:cxnSp>
        <p:nvCxnSpPr>
          <p:cNvPr id="127" name="Google Shape;127;p26"/>
          <p:cNvCxnSpPr>
            <a:cxnSpLocks/>
          </p:cNvCxnSpPr>
          <p:nvPr/>
        </p:nvCxnSpPr>
        <p:spPr>
          <a:xfrm>
            <a:off x="614775" y="889161"/>
            <a:ext cx="7726507"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530493" y="307127"/>
            <a:ext cx="8180370" cy="7006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latin typeface="Baskerville Old Face" panose="02020602080505020303" pitchFamily="18" charset="0"/>
              </a:rPr>
              <a:t>MA(Moving Average ) model(Contd..)</a:t>
            </a:r>
            <a:endParaRPr sz="2800" dirty="0">
              <a:latin typeface="Baskerville Old Face" panose="02020602080505020303" pitchFamily="18" charset="0"/>
            </a:endParaRPr>
          </a:p>
        </p:txBody>
      </p:sp>
      <p:sp>
        <p:nvSpPr>
          <p:cNvPr id="128" name="Google Shape;128;p26"/>
          <p:cNvSpPr txBox="1">
            <a:spLocks noGrp="1"/>
          </p:cNvSpPr>
          <p:nvPr>
            <p:ph type="subTitle" idx="1"/>
          </p:nvPr>
        </p:nvSpPr>
        <p:spPr>
          <a:xfrm>
            <a:off x="720000" y="1626314"/>
            <a:ext cx="7704000" cy="1890872"/>
          </a:xfrm>
          <a:prstGeom prst="rect">
            <a:avLst/>
          </a:prstGeom>
          <a:solidFill>
            <a:schemeClr val="dk1">
              <a:alpha val="56699"/>
            </a:schemeClr>
          </a:solidFill>
        </p:spPr>
        <p:txBody>
          <a:bodyPr spcFirstLastPara="1" wrap="square" lIns="234000" tIns="234000" rIns="234000" bIns="91425" anchor="t" anchorCtr="0">
            <a:noAutofit/>
          </a:bodyPr>
          <a:lstStyle/>
          <a:p>
            <a:pPr marL="228600">
              <a:lnSpc>
                <a:spcPct val="115000"/>
              </a:lnSpc>
              <a:spcAft>
                <a:spcPts val="1000"/>
              </a:spcAft>
            </a:pPr>
            <a:r>
              <a:rPr lang="en-IN" sz="1800" dirty="0">
                <a:solidFill>
                  <a:schemeClr val="tx2"/>
                </a:solidFill>
                <a:latin typeface="Merriweather" panose="00000500000000000000" pitchFamily="2" charset="0"/>
                <a:cs typeface="Mangal" panose="02040503050203030202" pitchFamily="18" charset="0"/>
              </a:rPr>
              <a:t>Example :-</a:t>
            </a:r>
          </a:p>
          <a:p>
            <a:pPr marL="0" indent="0">
              <a:lnSpc>
                <a:spcPct val="115000"/>
              </a:lnSpc>
              <a:spcAft>
                <a:spcPts val="1000"/>
              </a:spcAft>
              <a:buNone/>
            </a:pPr>
            <a:r>
              <a:rPr lang="en-IN" sz="1800" dirty="0">
                <a:solidFill>
                  <a:schemeClr val="tx2"/>
                </a:solidFill>
                <a:latin typeface="Merriweather" panose="00000500000000000000" pitchFamily="2" charset="0"/>
                <a:cs typeface="Mangal" panose="02040503050203030202" pitchFamily="18" charset="0"/>
              </a:rPr>
              <a:t>              MA(1) with </a:t>
            </a:r>
            <a:r>
              <a:rPr lang="en-IN" sz="1800" b="1" dirty="0" err="1">
                <a:solidFill>
                  <a:schemeClr val="tx2"/>
                </a:solidFill>
                <a:latin typeface="Merriweather" panose="00000500000000000000" pitchFamily="2" charset="0"/>
                <a:cs typeface="Mangal" panose="02040503050203030202" pitchFamily="18" charset="0"/>
              </a:rPr>
              <a:t>yt</a:t>
            </a:r>
            <a:r>
              <a:rPr lang="en-IN" sz="1800" b="1" dirty="0">
                <a:solidFill>
                  <a:schemeClr val="tx2"/>
                </a:solidFill>
                <a:latin typeface="Merriweather" panose="00000500000000000000" pitchFamily="2" charset="0"/>
                <a:cs typeface="Mangal" panose="02040503050203030202" pitchFamily="18" charset="0"/>
              </a:rPr>
              <a:t>=20+εt+0.8εt−1</a:t>
            </a:r>
          </a:p>
          <a:p>
            <a:pPr marL="0" indent="0">
              <a:lnSpc>
                <a:spcPct val="115000"/>
              </a:lnSpc>
              <a:spcAft>
                <a:spcPts val="1000"/>
              </a:spcAft>
              <a:buNone/>
            </a:pPr>
            <a:r>
              <a:rPr lang="en-IN" sz="1800" dirty="0">
                <a:solidFill>
                  <a:schemeClr val="tx2"/>
                </a:solidFill>
                <a:latin typeface="Merriweather" panose="00000500000000000000" pitchFamily="2" charset="0"/>
                <a:cs typeface="Mangal" panose="02040503050203030202" pitchFamily="18" charset="0"/>
              </a:rPr>
              <a:t>              MA(2) with </a:t>
            </a:r>
            <a:r>
              <a:rPr lang="en-IN" sz="1800" b="1" dirty="0" err="1">
                <a:solidFill>
                  <a:schemeClr val="tx2"/>
                </a:solidFill>
                <a:latin typeface="Merriweather" panose="00000500000000000000" pitchFamily="2" charset="0"/>
                <a:cs typeface="Mangal" panose="02040503050203030202" pitchFamily="18" charset="0"/>
              </a:rPr>
              <a:t>yt</a:t>
            </a:r>
            <a:r>
              <a:rPr lang="en-IN" sz="1800" b="1" dirty="0">
                <a:solidFill>
                  <a:schemeClr val="tx2"/>
                </a:solidFill>
                <a:latin typeface="Merriweather" panose="00000500000000000000" pitchFamily="2" charset="0"/>
                <a:cs typeface="Mangal" panose="02040503050203030202" pitchFamily="18" charset="0"/>
              </a:rPr>
              <a:t>=εt−εt−1+0.8εt−2</a:t>
            </a:r>
            <a:endParaRPr lang="en-IN" sz="1800" dirty="0">
              <a:solidFill>
                <a:schemeClr val="tx2"/>
              </a:solidFill>
              <a:latin typeface="Merriweather" panose="00000500000000000000" pitchFamily="2" charset="0"/>
              <a:cs typeface="Mangal" panose="02040503050203030202" pitchFamily="18" charset="0"/>
            </a:endParaRPr>
          </a:p>
          <a:p>
            <a:pPr marL="0" lvl="0" indent="0" algn="l" rtl="0">
              <a:spcBef>
                <a:spcPts val="0"/>
              </a:spcBef>
              <a:spcAft>
                <a:spcPts val="0"/>
              </a:spcAft>
              <a:buNone/>
            </a:pPr>
            <a:endParaRPr sz="1800" dirty="0">
              <a:solidFill>
                <a:schemeClr val="tx2"/>
              </a:solidFill>
              <a:latin typeface="Merriweather" panose="00000500000000000000" pitchFamily="2" charset="0"/>
              <a:cs typeface="Mangal" panose="02040503050203030202" pitchFamily="18" charset="0"/>
            </a:endParaRPr>
          </a:p>
          <a:p>
            <a:pPr marL="0" lvl="0" indent="0" algn="ctr" rtl="0">
              <a:spcBef>
                <a:spcPts val="0"/>
              </a:spcBef>
              <a:spcAft>
                <a:spcPts val="0"/>
              </a:spcAft>
              <a:buNone/>
            </a:pPr>
            <a:endParaRPr sz="1800" dirty="0">
              <a:solidFill>
                <a:schemeClr val="tx2"/>
              </a:solidFill>
              <a:latin typeface="Merriweather" panose="00000500000000000000" pitchFamily="2" charset="0"/>
              <a:cs typeface="Mangal" panose="02040503050203030202" pitchFamily="18" charset="0"/>
            </a:endParaRPr>
          </a:p>
          <a:p>
            <a:pPr marL="0" lvl="0" indent="0" algn="l" rtl="0">
              <a:spcBef>
                <a:spcPts val="0"/>
              </a:spcBef>
              <a:spcAft>
                <a:spcPts val="0"/>
              </a:spcAft>
              <a:buNone/>
            </a:pPr>
            <a:r>
              <a:rPr lang="en" sz="1800" dirty="0">
                <a:solidFill>
                  <a:schemeClr val="tx2"/>
                </a:solidFill>
                <a:latin typeface="Merriweather" panose="00000500000000000000" pitchFamily="2" charset="0"/>
                <a:cs typeface="Mangal" panose="02040503050203030202" pitchFamily="18" charset="0"/>
              </a:rPr>
              <a:t>         </a:t>
            </a:r>
            <a:endParaRPr sz="1800" dirty="0">
              <a:solidFill>
                <a:schemeClr val="tx2"/>
              </a:solidFill>
              <a:latin typeface="Merriweather" panose="00000500000000000000" pitchFamily="2" charset="0"/>
              <a:cs typeface="Mangal" panose="02040503050203030202" pitchFamily="18" charset="0"/>
            </a:endParaRPr>
          </a:p>
          <a:p>
            <a:pPr marL="0" lvl="0" indent="0" algn="l" rtl="0">
              <a:spcBef>
                <a:spcPts val="0"/>
              </a:spcBef>
              <a:spcAft>
                <a:spcPts val="0"/>
              </a:spcAft>
              <a:buNone/>
            </a:pPr>
            <a:endParaRPr sz="1800" dirty="0">
              <a:solidFill>
                <a:schemeClr val="tx2"/>
              </a:solidFill>
              <a:latin typeface="Merriweather" panose="00000500000000000000" pitchFamily="2" charset="0"/>
              <a:cs typeface="Mangal" panose="02040503050203030202" pitchFamily="18" charset="0"/>
            </a:endParaRPr>
          </a:p>
          <a:p>
            <a:pPr marL="0" lvl="0" indent="0" algn="l" rtl="0">
              <a:spcBef>
                <a:spcPts val="0"/>
              </a:spcBef>
              <a:spcAft>
                <a:spcPts val="0"/>
              </a:spcAft>
              <a:buNone/>
            </a:pPr>
            <a:r>
              <a:rPr lang="en" sz="1800" dirty="0">
                <a:solidFill>
                  <a:schemeClr val="tx2"/>
                </a:solidFill>
                <a:latin typeface="Merriweather" panose="00000500000000000000" pitchFamily="2" charset="0"/>
                <a:cs typeface="Mangal" panose="02040503050203030202" pitchFamily="18" charset="0"/>
              </a:rPr>
              <a:t>           </a:t>
            </a:r>
            <a:endParaRPr sz="1800" dirty="0">
              <a:solidFill>
                <a:schemeClr val="tx2"/>
              </a:solidFill>
              <a:latin typeface="Merriweather" panose="00000500000000000000" pitchFamily="2" charset="0"/>
              <a:cs typeface="Mangal" panose="02040503050203030202" pitchFamily="18" charset="0"/>
            </a:endParaRPr>
          </a:p>
        </p:txBody>
      </p:sp>
      <p:cxnSp>
        <p:nvCxnSpPr>
          <p:cNvPr id="127" name="Google Shape;127;p26"/>
          <p:cNvCxnSpPr>
            <a:cxnSpLocks/>
          </p:cNvCxnSpPr>
          <p:nvPr/>
        </p:nvCxnSpPr>
        <p:spPr>
          <a:xfrm>
            <a:off x="865539" y="944525"/>
            <a:ext cx="7433863" cy="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245178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7"/>
          <p:cNvSpPr txBox="1">
            <a:spLocks noGrp="1"/>
          </p:cNvSpPr>
          <p:nvPr>
            <p:ph type="title"/>
          </p:nvPr>
        </p:nvSpPr>
        <p:spPr>
          <a:xfrm>
            <a:off x="2233650" y="300147"/>
            <a:ext cx="4676700" cy="7076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200" dirty="0">
                <a:latin typeface="Baskerville Old Face" panose="02020602080505020303" pitchFamily="18" charset="0"/>
              </a:rPr>
              <a:t>ARMA Model</a:t>
            </a:r>
            <a:endParaRPr sz="3200" dirty="0">
              <a:latin typeface="Baskerville Old Face" panose="02020602080505020303" pitchFamily="18" charset="0"/>
            </a:endParaRPr>
          </a:p>
        </p:txBody>
      </p:sp>
      <p:sp>
        <p:nvSpPr>
          <p:cNvPr id="135" name="Google Shape;135;p27"/>
          <p:cNvSpPr txBox="1">
            <a:spLocks noGrp="1"/>
          </p:cNvSpPr>
          <p:nvPr>
            <p:ph type="subTitle"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88900" lvl="0" indent="0" algn="just" rtl="0">
              <a:spcBef>
                <a:spcPts val="0"/>
              </a:spcBef>
              <a:spcAft>
                <a:spcPts val="0"/>
              </a:spcAft>
              <a:buSzPts val="2200"/>
              <a:buNone/>
            </a:pPr>
            <a:r>
              <a:rPr lang="en-IN" sz="1800" dirty="0">
                <a:solidFill>
                  <a:schemeClr val="tx2"/>
                </a:solidFill>
                <a:latin typeface="Merriweather" panose="00000500000000000000" pitchFamily="2" charset="0"/>
                <a:cs typeface="Mangal" panose="02040503050203030202" pitchFamily="18" charset="0"/>
              </a:rPr>
              <a:t>The notation ARMA(p, q) refers to the model</a:t>
            </a:r>
          </a:p>
          <a:p>
            <a:pPr marL="88900" lvl="0" indent="0" algn="just" rtl="0">
              <a:spcBef>
                <a:spcPts val="0"/>
              </a:spcBef>
              <a:spcAft>
                <a:spcPts val="0"/>
              </a:spcAft>
              <a:buSzPts val="2200"/>
              <a:buNone/>
            </a:pPr>
            <a:r>
              <a:rPr lang="en-IN" sz="1800" dirty="0">
                <a:solidFill>
                  <a:schemeClr val="tx2"/>
                </a:solidFill>
                <a:latin typeface="Merriweather" panose="00000500000000000000" pitchFamily="2" charset="0"/>
                <a:cs typeface="Mangal" panose="02040503050203030202" pitchFamily="18" charset="0"/>
              </a:rPr>
              <a:t>with p autoregressive terms and q moving-average terms. This model contains the AR(p) and MA(q) models</a:t>
            </a:r>
            <a:r>
              <a:rPr lang="en" sz="2200" dirty="0"/>
              <a:t> </a:t>
            </a:r>
          </a:p>
          <a:p>
            <a:pPr marL="88900" lvl="0" indent="0" algn="l" rtl="0">
              <a:spcBef>
                <a:spcPts val="0"/>
              </a:spcBef>
              <a:spcAft>
                <a:spcPts val="0"/>
              </a:spcAft>
              <a:buSzPts val="2200"/>
              <a:buNone/>
            </a:pPr>
            <a:r>
              <a:rPr lang="en" sz="2200" dirty="0"/>
              <a:t> ARMA(p,q) model        </a:t>
            </a:r>
            <a:endParaRPr sz="2200" dirty="0"/>
          </a:p>
          <a:p>
            <a:pPr marL="0" lvl="0" indent="0" algn="l" rtl="0">
              <a:spcBef>
                <a:spcPts val="0"/>
              </a:spcBef>
              <a:spcAft>
                <a:spcPts val="0"/>
              </a:spcAft>
              <a:buNone/>
            </a:pPr>
            <a:r>
              <a:rPr lang="en" sz="2200" b="1" dirty="0">
                <a:latin typeface="Fira Sans Condensed"/>
                <a:ea typeface="Fira Sans Condensed"/>
                <a:cs typeface="Fira Sans Condensed"/>
                <a:sym typeface="Fira Sans Condensed"/>
              </a:rPr>
              <a:t>    y</a:t>
            </a:r>
            <a:r>
              <a:rPr lang="en" sz="2200" b="1" baseline="-25000" dirty="0">
                <a:latin typeface="Fira Sans Condensed"/>
                <a:ea typeface="Fira Sans Condensed"/>
                <a:cs typeface="Fira Sans Condensed"/>
                <a:sym typeface="Fira Sans Condensed"/>
              </a:rPr>
              <a:t>t</a:t>
            </a:r>
            <a:r>
              <a:rPr lang="en" sz="2200" b="1" dirty="0">
                <a:latin typeface="Fira Sans Condensed"/>
                <a:ea typeface="Fira Sans Condensed"/>
                <a:cs typeface="Fira Sans Condensed"/>
                <a:sym typeface="Fira Sans Condensed"/>
              </a:rPr>
              <a:t>= β + a</a:t>
            </a:r>
            <a:r>
              <a:rPr lang="en" sz="2200" b="1" baseline="-25000" dirty="0">
                <a:latin typeface="Fira Sans Condensed"/>
                <a:ea typeface="Fira Sans Condensed"/>
                <a:cs typeface="Fira Sans Condensed"/>
                <a:sym typeface="Fira Sans Condensed"/>
              </a:rPr>
              <a:t>1</a:t>
            </a:r>
            <a:r>
              <a:rPr lang="en" sz="2200" b="1" dirty="0">
                <a:latin typeface="Fira Sans Condensed"/>
                <a:ea typeface="Fira Sans Condensed"/>
                <a:cs typeface="Fira Sans Condensed"/>
                <a:sym typeface="Fira Sans Condensed"/>
              </a:rPr>
              <a:t>y</a:t>
            </a:r>
            <a:r>
              <a:rPr lang="en" sz="2200" b="1" baseline="-25000" dirty="0">
                <a:latin typeface="Fira Sans Condensed"/>
                <a:ea typeface="Fira Sans Condensed"/>
                <a:cs typeface="Fira Sans Condensed"/>
                <a:sym typeface="Fira Sans Condensed"/>
              </a:rPr>
              <a:t>t-1</a:t>
            </a:r>
            <a:r>
              <a:rPr lang="en" sz="2200" b="1" dirty="0">
                <a:latin typeface="Fira Sans Condensed"/>
                <a:ea typeface="Fira Sans Condensed"/>
                <a:cs typeface="Fira Sans Condensed"/>
                <a:sym typeface="Fira Sans Condensed"/>
              </a:rPr>
              <a:t>+ a</a:t>
            </a:r>
            <a:r>
              <a:rPr lang="en" sz="2200" b="1" baseline="-25000" dirty="0">
                <a:latin typeface="Fira Sans Condensed"/>
                <a:ea typeface="Fira Sans Condensed"/>
                <a:cs typeface="Fira Sans Condensed"/>
                <a:sym typeface="Fira Sans Condensed"/>
              </a:rPr>
              <a:t>2</a:t>
            </a:r>
            <a:r>
              <a:rPr lang="en" sz="2200" b="1" dirty="0">
                <a:latin typeface="Fira Sans Condensed"/>
                <a:ea typeface="Fira Sans Condensed"/>
                <a:cs typeface="Fira Sans Condensed"/>
                <a:sym typeface="Fira Sans Condensed"/>
              </a:rPr>
              <a:t>y</a:t>
            </a:r>
            <a:r>
              <a:rPr lang="en" sz="2200" b="1" baseline="-25000" dirty="0">
                <a:latin typeface="Fira Sans Condensed"/>
                <a:ea typeface="Fira Sans Condensed"/>
                <a:cs typeface="Fira Sans Condensed"/>
                <a:sym typeface="Fira Sans Condensed"/>
              </a:rPr>
              <a:t>t-2  </a:t>
            </a:r>
            <a:r>
              <a:rPr lang="en" sz="2200" b="1" dirty="0">
                <a:latin typeface="Fira Sans Condensed"/>
                <a:ea typeface="Fira Sans Condensed"/>
                <a:cs typeface="Fira Sans Condensed"/>
                <a:sym typeface="Fira Sans Condensed"/>
              </a:rPr>
              <a:t>+....+ a</a:t>
            </a:r>
            <a:r>
              <a:rPr lang="en" sz="2200" b="1" baseline="-25000" dirty="0">
                <a:latin typeface="Fira Sans Condensed"/>
                <a:ea typeface="Fira Sans Condensed"/>
                <a:cs typeface="Fira Sans Condensed"/>
                <a:sym typeface="Fira Sans Condensed"/>
              </a:rPr>
              <a:t>p</a:t>
            </a:r>
            <a:r>
              <a:rPr lang="en" sz="2200" b="1" dirty="0">
                <a:latin typeface="Fira Sans Condensed"/>
                <a:ea typeface="Fira Sans Condensed"/>
                <a:cs typeface="Fira Sans Condensed"/>
                <a:sym typeface="Fira Sans Condensed"/>
              </a:rPr>
              <a:t>y</a:t>
            </a:r>
            <a:r>
              <a:rPr lang="en" sz="2200" b="1" baseline="-25000" dirty="0">
                <a:latin typeface="Fira Sans Condensed"/>
                <a:ea typeface="Fira Sans Condensed"/>
                <a:cs typeface="Fira Sans Condensed"/>
                <a:sym typeface="Fira Sans Condensed"/>
              </a:rPr>
              <a:t>t-p</a:t>
            </a:r>
            <a:r>
              <a:rPr lang="en" sz="2200" b="1" dirty="0">
                <a:latin typeface="Fira Sans Condensed"/>
                <a:ea typeface="Fira Sans Condensed"/>
                <a:cs typeface="Fira Sans Condensed"/>
                <a:sym typeface="Fira Sans Condensed"/>
              </a:rPr>
              <a:t>+ ε</a:t>
            </a:r>
            <a:r>
              <a:rPr lang="en" sz="2200" b="1" baseline="-25000" dirty="0">
                <a:latin typeface="Fira Sans Condensed"/>
                <a:ea typeface="Fira Sans Condensed"/>
                <a:cs typeface="Fira Sans Condensed"/>
                <a:sym typeface="Fira Sans Condensed"/>
              </a:rPr>
              <a:t>t </a:t>
            </a:r>
            <a:r>
              <a:rPr lang="en" sz="2200" b="1" dirty="0">
                <a:latin typeface="Fira Sans Condensed"/>
                <a:ea typeface="Fira Sans Condensed"/>
                <a:cs typeface="Fira Sans Condensed"/>
                <a:sym typeface="Fira Sans Condensed"/>
              </a:rPr>
              <a:t>+ m</a:t>
            </a:r>
            <a:r>
              <a:rPr lang="en" sz="2200" b="1" baseline="-25000" dirty="0">
                <a:latin typeface="Fira Sans Condensed"/>
                <a:ea typeface="Fira Sans Condensed"/>
                <a:cs typeface="Fira Sans Condensed"/>
                <a:sym typeface="Fira Sans Condensed"/>
              </a:rPr>
              <a:t>1</a:t>
            </a:r>
            <a:r>
              <a:rPr lang="en" sz="2200" b="1" dirty="0">
                <a:latin typeface="Fira Sans Condensed"/>
                <a:ea typeface="Fira Sans Condensed"/>
                <a:cs typeface="Fira Sans Condensed"/>
                <a:sym typeface="Fira Sans Condensed"/>
              </a:rPr>
              <a:t>ε</a:t>
            </a:r>
            <a:r>
              <a:rPr lang="en" sz="2200" b="1" baseline="-25000" dirty="0">
                <a:latin typeface="Fira Sans Condensed"/>
                <a:ea typeface="Fira Sans Condensed"/>
                <a:cs typeface="Fira Sans Condensed"/>
                <a:sym typeface="Fira Sans Condensed"/>
              </a:rPr>
              <a:t>t-1</a:t>
            </a:r>
            <a:r>
              <a:rPr lang="en" sz="2200" b="1" dirty="0">
                <a:latin typeface="Fira Sans Condensed"/>
                <a:ea typeface="Fira Sans Condensed"/>
                <a:cs typeface="Fira Sans Condensed"/>
                <a:sym typeface="Fira Sans Condensed"/>
              </a:rPr>
              <a:t>+ m</a:t>
            </a:r>
            <a:r>
              <a:rPr lang="en" sz="2200" b="1" baseline="-25000" dirty="0">
                <a:latin typeface="Fira Sans Condensed"/>
                <a:ea typeface="Fira Sans Condensed"/>
                <a:cs typeface="Fira Sans Condensed"/>
                <a:sym typeface="Fira Sans Condensed"/>
              </a:rPr>
              <a:t>2</a:t>
            </a:r>
            <a:r>
              <a:rPr lang="en" sz="2200" b="1" dirty="0">
                <a:latin typeface="Fira Sans Condensed"/>
                <a:ea typeface="Fira Sans Condensed"/>
                <a:cs typeface="Fira Sans Condensed"/>
                <a:sym typeface="Fira Sans Condensed"/>
              </a:rPr>
              <a:t>ε</a:t>
            </a:r>
            <a:r>
              <a:rPr lang="en" sz="2200" b="1" baseline="-25000" dirty="0">
                <a:latin typeface="Fira Sans Condensed"/>
                <a:ea typeface="Fira Sans Condensed"/>
                <a:cs typeface="Fira Sans Condensed"/>
                <a:sym typeface="Fira Sans Condensed"/>
              </a:rPr>
              <a:t>t-2  </a:t>
            </a:r>
            <a:r>
              <a:rPr lang="en" sz="2200" b="1" dirty="0">
                <a:latin typeface="Fira Sans Condensed"/>
                <a:ea typeface="Fira Sans Condensed"/>
                <a:cs typeface="Fira Sans Condensed"/>
                <a:sym typeface="Fira Sans Condensed"/>
              </a:rPr>
              <a:t>+....+ m</a:t>
            </a:r>
            <a:r>
              <a:rPr lang="en" sz="2200" b="1" baseline="-25000" dirty="0">
                <a:latin typeface="Fira Sans Condensed"/>
                <a:ea typeface="Fira Sans Condensed"/>
                <a:cs typeface="Fira Sans Condensed"/>
                <a:sym typeface="Fira Sans Condensed"/>
              </a:rPr>
              <a:t>q</a:t>
            </a:r>
            <a:r>
              <a:rPr lang="en" sz="2200" b="1" dirty="0">
                <a:latin typeface="Fira Sans Condensed"/>
                <a:ea typeface="Fira Sans Condensed"/>
                <a:cs typeface="Fira Sans Condensed"/>
                <a:sym typeface="Fira Sans Condensed"/>
              </a:rPr>
              <a:t>ε</a:t>
            </a:r>
            <a:r>
              <a:rPr lang="en" sz="2200" b="1" baseline="-25000" dirty="0">
                <a:latin typeface="Fira Sans Condensed"/>
                <a:ea typeface="Fira Sans Condensed"/>
                <a:cs typeface="Fira Sans Condensed"/>
                <a:sym typeface="Fira Sans Condensed"/>
              </a:rPr>
              <a:t>t-q</a:t>
            </a:r>
            <a:endParaRPr sz="2200" dirty="0"/>
          </a:p>
          <a:p>
            <a:pPr marL="457200" lvl="0" indent="-368300" algn="l" rtl="0">
              <a:spcBef>
                <a:spcPts val="0"/>
              </a:spcBef>
              <a:spcAft>
                <a:spcPts val="0"/>
              </a:spcAft>
              <a:buSzPts val="2200"/>
              <a:buChar char="❏"/>
            </a:pPr>
            <a:r>
              <a:rPr lang="en" sz="2200" dirty="0"/>
              <a:t>(p,q) is called as the order of the ARMA model</a:t>
            </a:r>
            <a:endParaRPr sz="2200" dirty="0"/>
          </a:p>
          <a:p>
            <a:pPr marL="457200" lvl="0" indent="-368300" algn="l" rtl="0">
              <a:spcBef>
                <a:spcPts val="0"/>
              </a:spcBef>
              <a:spcAft>
                <a:spcPts val="0"/>
              </a:spcAft>
              <a:buSzPts val="2200"/>
              <a:buChar char="❏"/>
            </a:pPr>
            <a:r>
              <a:rPr lang="en" sz="2200" dirty="0"/>
              <a:t>m</a:t>
            </a:r>
            <a:r>
              <a:rPr lang="en" sz="2200" baseline="-25000" dirty="0"/>
              <a:t>1 </a:t>
            </a:r>
            <a:r>
              <a:rPr lang="en" sz="2200" dirty="0"/>
              <a:t>m</a:t>
            </a:r>
            <a:r>
              <a:rPr lang="en" sz="2200" baseline="-25000" dirty="0"/>
              <a:t>2 </a:t>
            </a:r>
            <a:r>
              <a:rPr lang="en" sz="2200" dirty="0"/>
              <a:t>…m</a:t>
            </a:r>
            <a:r>
              <a:rPr lang="en" sz="2200" baseline="-25000" dirty="0"/>
              <a:t>p </a:t>
            </a:r>
            <a:r>
              <a:rPr lang="en" sz="2200" dirty="0"/>
              <a:t>and a</a:t>
            </a:r>
            <a:r>
              <a:rPr lang="en" sz="2200" baseline="-25000" dirty="0"/>
              <a:t>1 </a:t>
            </a:r>
            <a:r>
              <a:rPr lang="en" sz="2200" dirty="0"/>
              <a:t>a</a:t>
            </a:r>
            <a:r>
              <a:rPr lang="en" sz="2200" baseline="-25000" dirty="0"/>
              <a:t>2 </a:t>
            </a:r>
            <a:r>
              <a:rPr lang="en" sz="2200" dirty="0"/>
              <a:t>…a</a:t>
            </a:r>
            <a:r>
              <a:rPr lang="en" sz="2200" baseline="-25000" dirty="0"/>
              <a:t>p </a:t>
            </a:r>
            <a:r>
              <a:rPr lang="en" sz="2200" dirty="0"/>
              <a:t>are the ARMA coefficients.</a:t>
            </a:r>
            <a:endParaRPr sz="2200" dirty="0"/>
          </a:p>
          <a:p>
            <a:pPr marL="457200" lvl="0" indent="-368300" algn="l" rtl="0">
              <a:spcBef>
                <a:spcPts val="0"/>
              </a:spcBef>
              <a:spcAft>
                <a:spcPts val="0"/>
              </a:spcAft>
              <a:buSzPts val="2200"/>
              <a:buChar char="❏"/>
            </a:pPr>
            <a:r>
              <a:rPr lang="en" sz="2200" dirty="0"/>
              <a:t>y</a:t>
            </a:r>
            <a:r>
              <a:rPr lang="en" sz="2200" baseline="-25000" dirty="0"/>
              <a:t>t</a:t>
            </a:r>
            <a:r>
              <a:rPr lang="en" sz="2200" dirty="0"/>
              <a:t> is the value of the time series.</a:t>
            </a:r>
            <a:endParaRPr sz="2200" dirty="0"/>
          </a:p>
          <a:p>
            <a:pPr marL="457200" lvl="0" indent="-368300" algn="l" rtl="0">
              <a:spcBef>
                <a:spcPts val="0"/>
              </a:spcBef>
              <a:spcAft>
                <a:spcPts val="0"/>
              </a:spcAft>
              <a:buSzPts val="2200"/>
              <a:buChar char="❏"/>
            </a:pPr>
            <a:r>
              <a:rPr lang="en" sz="2200" dirty="0"/>
              <a:t>ε</a:t>
            </a:r>
            <a:r>
              <a:rPr lang="en" sz="2200" baseline="-25000" dirty="0"/>
              <a:t>t </a:t>
            </a:r>
            <a:r>
              <a:rPr lang="en" sz="2200" dirty="0"/>
              <a:t>is the error associated and β is a constant.</a:t>
            </a:r>
            <a:endParaRPr sz="2200" dirty="0"/>
          </a:p>
          <a:p>
            <a:pPr marL="0" lvl="0" indent="0" algn="l" rtl="0">
              <a:spcBef>
                <a:spcPts val="0"/>
              </a:spcBef>
              <a:spcAft>
                <a:spcPts val="0"/>
              </a:spcAft>
              <a:buNone/>
            </a:pPr>
            <a:endParaRPr sz="2200" dirty="0"/>
          </a:p>
          <a:p>
            <a:pPr marL="0" lvl="0" indent="0" algn="ctr" rtl="0">
              <a:spcBef>
                <a:spcPts val="0"/>
              </a:spcBef>
              <a:spcAft>
                <a:spcPts val="0"/>
              </a:spcAft>
              <a:buNone/>
            </a:pPr>
            <a:endParaRPr sz="2200" baseline="-25000" dirty="0"/>
          </a:p>
          <a:p>
            <a:pPr marL="0" lvl="0" indent="0" algn="l" rtl="0">
              <a:spcBef>
                <a:spcPts val="0"/>
              </a:spcBef>
              <a:spcAft>
                <a:spcPts val="0"/>
              </a:spcAft>
              <a:buNone/>
            </a:pPr>
            <a:r>
              <a:rPr lang="en" sz="2200" baseline="-25000" dirty="0"/>
              <a:t>         </a:t>
            </a:r>
            <a:endParaRPr sz="2200" baseline="-25000" dirty="0"/>
          </a:p>
          <a:p>
            <a:pPr marL="0" lvl="0" indent="0" algn="l" rtl="0">
              <a:spcBef>
                <a:spcPts val="0"/>
              </a:spcBef>
              <a:spcAft>
                <a:spcPts val="0"/>
              </a:spcAft>
              <a:buNone/>
            </a:pPr>
            <a:endParaRPr sz="2200" baseline="-25000" dirty="0"/>
          </a:p>
          <a:p>
            <a:pPr marL="0" lvl="0" indent="0" algn="l" rtl="0">
              <a:spcBef>
                <a:spcPts val="0"/>
              </a:spcBef>
              <a:spcAft>
                <a:spcPts val="0"/>
              </a:spcAft>
              <a:buNone/>
            </a:pPr>
            <a:r>
              <a:rPr lang="en" sz="2200" dirty="0"/>
              <a:t>           </a:t>
            </a:r>
            <a:endParaRPr sz="2200" dirty="0"/>
          </a:p>
        </p:txBody>
      </p:sp>
      <p:cxnSp>
        <p:nvCxnSpPr>
          <p:cNvPr id="134" name="Google Shape;134;p27"/>
          <p:cNvCxnSpPr>
            <a:cxnSpLocks/>
          </p:cNvCxnSpPr>
          <p:nvPr/>
        </p:nvCxnSpPr>
        <p:spPr>
          <a:xfrm>
            <a:off x="2854882" y="1007825"/>
            <a:ext cx="3406315"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Circuit</Template>
  <TotalTime>7292</TotalTime>
  <Words>1365</Words>
  <Application>Microsoft Office PowerPoint</Application>
  <PresentationFormat>On-screen Show (16:9)</PresentationFormat>
  <Paragraphs>168</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Fira Sans Condensed Light</vt:lpstr>
      <vt:lpstr>Arial</vt:lpstr>
      <vt:lpstr>Baskerville Old Face</vt:lpstr>
      <vt:lpstr>Fira Sans Condensed</vt:lpstr>
      <vt:lpstr>Merriweather</vt:lpstr>
      <vt:lpstr>Tw Cen MT</vt:lpstr>
      <vt:lpstr>Times New Roman</vt:lpstr>
      <vt:lpstr>Circuit</vt:lpstr>
      <vt:lpstr>TIME SERIES FORECASTING ARMA MODEL</vt:lpstr>
      <vt:lpstr>Introduction </vt:lpstr>
      <vt:lpstr>Assumptions </vt:lpstr>
      <vt:lpstr>INTRODUCTION</vt:lpstr>
      <vt:lpstr>AR(Auto regressive ) model</vt:lpstr>
      <vt:lpstr>AR(Auto regressive ) model (Contd..)</vt:lpstr>
      <vt:lpstr>MA(Moving Average ) model </vt:lpstr>
      <vt:lpstr>MA(Moving Average ) model(Contd..)</vt:lpstr>
      <vt:lpstr>ARMA Model</vt:lpstr>
      <vt:lpstr>PowerPoint Presentation</vt:lpstr>
      <vt:lpstr>Identification</vt:lpstr>
      <vt:lpstr>Identification(Contd..)</vt:lpstr>
      <vt:lpstr>Model’s Estimation </vt:lpstr>
      <vt:lpstr>Diagnostic test </vt:lpstr>
      <vt:lpstr>EXAMPLE..</vt:lpstr>
      <vt:lpstr>CONTD..</vt:lpstr>
      <vt:lpstr>CONTD..</vt:lpstr>
      <vt:lpstr>CONTD..</vt:lpstr>
      <vt:lpstr>CONTD..</vt:lpstr>
      <vt:lpstr>CONTD..</vt:lpstr>
      <vt:lpstr>CONTD..</vt:lpstr>
      <vt:lpstr>REFFERENCES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FORECASTING ARMA MODEL</dc:title>
  <dc:creator>hp</dc:creator>
  <cp:lastModifiedBy>PIYUSH JANGID</cp:lastModifiedBy>
  <cp:revision>68</cp:revision>
  <dcterms:modified xsi:type="dcterms:W3CDTF">2022-07-06T08:45:27Z</dcterms:modified>
</cp:coreProperties>
</file>